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1T22:24:07.133" idx="2">
    <p:pos x="6000" y="100"/>
    <p:text>Quel est le poids de ce dataset/subset ?
-LaBrèque, Anne Marie</p:text>
  </p:cm>
  <p:cm authorId="0" dt="2019-08-21T22:24:07.134" idx="1">
    <p:pos x="6000" y="0"/>
    <p:text>erronées ?
-LaBrèque, Anne Marie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cxnSp>
          <p:nvCxnSpPr>
            <p:cNvPr id="28" name="Google Shape;28;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4" name="Google Shape;34;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5" name="Google Shape;35;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google.com/maps/@57.8759466,-107.4402377,4.34z" TargetMode="Externa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ourplnt.com/climate-reanalyzer-visual-climate-weather-datasets/climate-reanalyzer-world-temperature-m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google.com/maps/@57.8759466,-107.4402377,4.34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livescience.com/21668-why-earth-magnetic-field-wonky.html"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metglas.com/distribution-transformer-electrical-steel/three-white-distribution-transformers-on-pole-with-light-blue-sky/" TargetMode="External"/><Relationship Id="rId5" Type="http://schemas.openxmlformats.org/officeDocument/2006/relationships/image" Target="../media/image7.jpg"/><Relationship Id="rId4" Type="http://schemas.openxmlformats.org/officeDocument/2006/relationships/hyperlink" Target="https://www.dkfindout.com/uk/earth/structure-earth/earths-magnetic-field/"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cosmosmagazine.com/society/how-a-solar-flare-nearly-triggered-a-nuclear-war" TargetMode="External"/><Relationship Id="rId3" Type="http://schemas.openxmlformats.org/officeDocument/2006/relationships/image" Target="../media/image8.jpg"/><Relationship Id="rId7" Type="http://schemas.openxmlformats.org/officeDocument/2006/relationships/image" Target="../media/image7.jpg"/><Relationship Id="rId12" Type="http://schemas.openxmlformats.org/officeDocument/2006/relationships/hyperlink" Target="https://metglas.com/distribution-transformer-electrical-steel/three-white-distribution-transformers-on-pole-with-light-blue-sk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www.sciencemag.org/news/2016/01/better-power-lines-would-help-us-supercharge-renewable-energy-study-suggests" TargetMode="External"/><Relationship Id="rId5" Type="http://schemas.openxmlformats.org/officeDocument/2006/relationships/image" Target="../media/image10.jpg"/><Relationship Id="rId10" Type="http://schemas.openxmlformats.org/officeDocument/2006/relationships/hyperlink" Target="https://www.dalvey.com/ca/sport-compass-71003" TargetMode="External"/><Relationship Id="rId4" Type="http://schemas.openxmlformats.org/officeDocument/2006/relationships/image" Target="../media/image9.jpg"/><Relationship Id="rId9" Type="http://schemas.openxmlformats.org/officeDocument/2006/relationships/hyperlink" Target="https://en.wikipedia.org/wiki/Geomagnetic_st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wlcation.com/misc/The-Great-Northeast-Blackout-of-200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ctrTitle"/>
          </p:nvPr>
        </p:nvSpPr>
        <p:spPr>
          <a:xfrm>
            <a:off x="640080" y="2294803"/>
            <a:ext cx="9418320" cy="164630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GO Canada – Geomagnetic Data Integration</a:t>
            </a:r>
            <a:endParaRPr/>
          </a:p>
        </p:txBody>
      </p:sp>
      <p:sp>
        <p:nvSpPr>
          <p:cNvPr id="148" name="Google Shape;148;p18"/>
          <p:cNvSpPr txBox="1">
            <a:spLocks noGrp="1"/>
          </p:cNvSpPr>
          <p:nvPr>
            <p:ph type="subTitle" idx="1"/>
          </p:nvPr>
        </p:nvSpPr>
        <p:spPr>
          <a:xfrm>
            <a:off x="1251035" y="3941105"/>
            <a:ext cx="7766936" cy="10968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en-US"/>
              <a:t>Space Apps Challenge – Canadian Space Agency</a:t>
            </a:r>
            <a:endParaRPr/>
          </a:p>
        </p:txBody>
      </p:sp>
      <p:sp>
        <p:nvSpPr>
          <p:cNvPr id="149" name="Google Shape;149;p18"/>
          <p:cNvSpPr txBox="1">
            <a:spLocks noGrp="1"/>
          </p:cNvSpPr>
          <p:nvPr>
            <p:ph type="sldNum" idx="12"/>
          </p:nvPr>
        </p:nvSpPr>
        <p:spPr>
          <a:xfrm>
            <a:off x="11414068" y="103017"/>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185660" y="227141"/>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False geomagnetic fluctuations</a:t>
            </a:r>
            <a:endParaRPr/>
          </a:p>
        </p:txBody>
      </p:sp>
      <p:sp>
        <p:nvSpPr>
          <p:cNvPr id="244" name="Google Shape;244;p27"/>
          <p:cNvSpPr txBox="1">
            <a:spLocks noGrp="1"/>
          </p:cNvSpPr>
          <p:nvPr>
            <p:ph type="body" idx="1"/>
          </p:nvPr>
        </p:nvSpPr>
        <p:spPr>
          <a:xfrm>
            <a:off x="824970" y="1547941"/>
            <a:ext cx="415069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240"/>
              <a:buChar char="►"/>
            </a:pPr>
            <a:r>
              <a:rPr lang="en-US" sz="2800" dirty="0"/>
              <a:t>Causes :	</a:t>
            </a:r>
            <a:endParaRPr sz="2800" dirty="0"/>
          </a:p>
          <a:p>
            <a:pPr marL="742950" lvl="1" indent="-285750" algn="l" rtl="0">
              <a:spcBef>
                <a:spcPts val="1000"/>
              </a:spcBef>
              <a:spcAft>
                <a:spcPts val="0"/>
              </a:spcAft>
              <a:buSzPts val="1600"/>
              <a:buChar char="►"/>
            </a:pPr>
            <a:r>
              <a:rPr lang="en-US" sz="2000" dirty="0"/>
              <a:t>Human activity in the vicinity</a:t>
            </a:r>
            <a:endParaRPr dirty="0"/>
          </a:p>
          <a:p>
            <a:pPr marL="742950" lvl="1" indent="-285750" algn="l" rtl="0">
              <a:spcBef>
                <a:spcPts val="1000"/>
              </a:spcBef>
              <a:spcAft>
                <a:spcPts val="0"/>
              </a:spcAft>
              <a:buSzPts val="1600"/>
              <a:buChar char="►"/>
            </a:pPr>
            <a:r>
              <a:rPr lang="en-US" sz="2000" dirty="0"/>
              <a:t>Thunderstorms / Lightning</a:t>
            </a:r>
            <a:endParaRPr dirty="0"/>
          </a:p>
          <a:p>
            <a:pPr marL="742950" lvl="1" indent="-285750" algn="l" rtl="0">
              <a:spcBef>
                <a:spcPts val="1000"/>
              </a:spcBef>
              <a:spcAft>
                <a:spcPts val="0"/>
              </a:spcAft>
              <a:buSzPts val="1600"/>
              <a:buChar char="►"/>
            </a:pPr>
            <a:r>
              <a:rPr lang="en-US" sz="2000" dirty="0"/>
              <a:t>Instrument failure</a:t>
            </a:r>
            <a:endParaRPr dirty="0"/>
          </a:p>
          <a:p>
            <a:pPr marL="742950" lvl="1" indent="-285750" algn="l" rtl="0">
              <a:spcBef>
                <a:spcPts val="1000"/>
              </a:spcBef>
              <a:spcAft>
                <a:spcPts val="0"/>
              </a:spcAft>
              <a:buSzPts val="1600"/>
              <a:buChar char="►"/>
            </a:pPr>
            <a:r>
              <a:rPr lang="en-US" sz="2000" dirty="0"/>
              <a:t>Instrument overheating</a:t>
            </a:r>
            <a:endParaRPr sz="2000" dirty="0"/>
          </a:p>
          <a:p>
            <a:pPr marL="742950" lvl="1" indent="-285750" algn="l" rtl="0">
              <a:spcBef>
                <a:spcPts val="1000"/>
              </a:spcBef>
              <a:spcAft>
                <a:spcPts val="0"/>
              </a:spcAft>
              <a:buSzPts val="1600"/>
              <a:buChar char="►"/>
            </a:pPr>
            <a:r>
              <a:rPr lang="en-US" sz="2000" dirty="0"/>
              <a:t>Power failure of the site</a:t>
            </a:r>
            <a:endParaRPr dirty="0"/>
          </a:p>
          <a:p>
            <a:pPr marL="742950" lvl="1" indent="-285750" algn="l" rtl="0">
              <a:spcBef>
                <a:spcPts val="1000"/>
              </a:spcBef>
              <a:spcAft>
                <a:spcPts val="0"/>
              </a:spcAft>
              <a:buSzPts val="1600"/>
              <a:buChar char="►"/>
            </a:pPr>
            <a:r>
              <a:rPr lang="en-US" sz="2000" dirty="0"/>
              <a:t>Data transmission problem</a:t>
            </a:r>
            <a:endParaRPr sz="2000" dirty="0"/>
          </a:p>
          <a:p>
            <a:pPr marL="342900" lvl="0" indent="-251459" algn="l" rtl="0">
              <a:spcBef>
                <a:spcPts val="1000"/>
              </a:spcBef>
              <a:spcAft>
                <a:spcPts val="0"/>
              </a:spcAft>
              <a:buSzPts val="1440"/>
              <a:buNone/>
            </a:pPr>
            <a:endParaRPr dirty="0"/>
          </a:p>
        </p:txBody>
      </p:sp>
      <p:pic>
        <p:nvPicPr>
          <p:cNvPr id="245" name="Google Shape;245;p27" descr="RÃ©sultats de recherche d'images pour Â«Â thunderÂ Â»"/>
          <p:cNvPicPr preferRelativeResize="0"/>
          <p:nvPr/>
        </p:nvPicPr>
        <p:blipFill rotWithShape="1">
          <a:blip r:embed="rId3">
            <a:alphaModFix/>
          </a:blip>
          <a:srcRect/>
          <a:stretch/>
        </p:blipFill>
        <p:spPr>
          <a:xfrm>
            <a:off x="5434200" y="1547941"/>
            <a:ext cx="6087240" cy="497628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46" name="Google Shape;246;p27"/>
          <p:cNvSpPr txBox="1">
            <a:spLocks noGrp="1"/>
          </p:cNvSpPr>
          <p:nvPr>
            <p:ph type="sldNum" idx="12"/>
          </p:nvPr>
        </p:nvSpPr>
        <p:spPr>
          <a:xfrm>
            <a:off x="11281311" y="11561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10</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transition="in" filter="fade">
                                      <p:cBhvr>
                                        <p:cTn id="17" dur="500"/>
                                        <p:tgtEl>
                                          <p:spTgt spid="24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fade">
                                      <p:cBhvr>
                                        <p:cTn id="20" dur="500"/>
                                        <p:tgtEl>
                                          <p:spTgt spid="2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4">
                                            <p:txEl>
                                              <p:pRg st="3" end="3"/>
                                            </p:txEl>
                                          </p:spTgt>
                                        </p:tgtEl>
                                        <p:attrNameLst>
                                          <p:attrName>style.visibility</p:attrName>
                                        </p:attrNameLst>
                                      </p:cBhvr>
                                      <p:to>
                                        <p:strVal val="visible"/>
                                      </p:to>
                                    </p:set>
                                    <p:animEffect transition="in" filter="fade">
                                      <p:cBhvr>
                                        <p:cTn id="25" dur="500"/>
                                        <p:tgtEl>
                                          <p:spTgt spid="24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44">
                                            <p:txEl>
                                              <p:pRg st="4" end="4"/>
                                            </p:txEl>
                                          </p:spTgt>
                                        </p:tgtEl>
                                        <p:attrNameLst>
                                          <p:attrName>style.visibility</p:attrName>
                                        </p:attrNameLst>
                                      </p:cBhvr>
                                      <p:to>
                                        <p:strVal val="visible"/>
                                      </p:to>
                                    </p:set>
                                    <p:animEffect transition="in" filter="fade">
                                      <p:cBhvr>
                                        <p:cTn id="28" dur="500"/>
                                        <p:tgtEl>
                                          <p:spTgt spid="24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44">
                                            <p:txEl>
                                              <p:pRg st="5" end="5"/>
                                            </p:txEl>
                                          </p:spTgt>
                                        </p:tgtEl>
                                        <p:attrNameLst>
                                          <p:attrName>style.visibility</p:attrName>
                                        </p:attrNameLst>
                                      </p:cBhvr>
                                      <p:to>
                                        <p:strVal val="visible"/>
                                      </p:to>
                                    </p:set>
                                    <p:animEffect transition="in" filter="fade">
                                      <p:cBhvr>
                                        <p:cTn id="31" dur="500"/>
                                        <p:tgtEl>
                                          <p:spTgt spid="244">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44">
                                            <p:txEl>
                                              <p:pRg st="6" end="6"/>
                                            </p:txEl>
                                          </p:spTgt>
                                        </p:tgtEl>
                                        <p:attrNameLst>
                                          <p:attrName>style.visibility</p:attrName>
                                        </p:attrNameLst>
                                      </p:cBhvr>
                                      <p:to>
                                        <p:strVal val="visible"/>
                                      </p:to>
                                    </p:set>
                                    <p:animEffect transition="in" filter="fade">
                                      <p:cBhvr>
                                        <p:cTn id="34" dur="500"/>
                                        <p:tgtEl>
                                          <p:spTgt spid="2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220134" y="20712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Low density of measuring instruments</a:t>
            </a:r>
            <a:endParaRPr/>
          </a:p>
        </p:txBody>
      </p:sp>
      <p:pic>
        <p:nvPicPr>
          <p:cNvPr id="252" name="Google Shape;252;p28"/>
          <p:cNvPicPr preferRelativeResize="0"/>
          <p:nvPr/>
        </p:nvPicPr>
        <p:blipFill rotWithShape="1">
          <a:blip r:embed="rId3">
            <a:alphaModFix/>
          </a:blip>
          <a:srcRect b="-553"/>
          <a:stretch/>
        </p:blipFill>
        <p:spPr>
          <a:xfrm>
            <a:off x="363728" y="1071415"/>
            <a:ext cx="7739547" cy="550782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53" name="Google Shape;253;p28"/>
          <p:cNvSpPr/>
          <p:nvPr/>
        </p:nvSpPr>
        <p:spPr>
          <a:xfrm>
            <a:off x="5036987" y="54013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4" name="Google Shape;254;p28"/>
          <p:cNvSpPr/>
          <p:nvPr/>
        </p:nvSpPr>
        <p:spPr>
          <a:xfrm>
            <a:off x="5332808" y="4689881"/>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28"/>
          <p:cNvSpPr/>
          <p:nvPr/>
        </p:nvSpPr>
        <p:spPr>
          <a:xfrm>
            <a:off x="1114014" y="502871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6" name="Google Shape;256;p28"/>
          <p:cNvSpPr/>
          <p:nvPr/>
        </p:nvSpPr>
        <p:spPr>
          <a:xfrm>
            <a:off x="6482315" y="463010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7" name="Google Shape;257;p28"/>
          <p:cNvSpPr/>
          <p:nvPr/>
        </p:nvSpPr>
        <p:spPr>
          <a:xfrm>
            <a:off x="3697194" y="470325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8" name="Google Shape;258;p28"/>
          <p:cNvSpPr/>
          <p:nvPr/>
        </p:nvSpPr>
        <p:spPr>
          <a:xfrm>
            <a:off x="4591979" y="48418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9" name="Google Shape;259;p28"/>
          <p:cNvSpPr/>
          <p:nvPr/>
        </p:nvSpPr>
        <p:spPr>
          <a:xfrm>
            <a:off x="7397459" y="400133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0" name="Google Shape;260;p28"/>
          <p:cNvSpPr/>
          <p:nvPr/>
        </p:nvSpPr>
        <p:spPr>
          <a:xfrm>
            <a:off x="2424443" y="459410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1" name="Google Shape;261;p28"/>
          <p:cNvSpPr/>
          <p:nvPr/>
        </p:nvSpPr>
        <p:spPr>
          <a:xfrm>
            <a:off x="7019675" y="364514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2" name="Google Shape;262;p28"/>
          <p:cNvSpPr/>
          <p:nvPr/>
        </p:nvSpPr>
        <p:spPr>
          <a:xfrm>
            <a:off x="6867136" y="419640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3" name="Google Shape;263;p28"/>
          <p:cNvSpPr/>
          <p:nvPr/>
        </p:nvSpPr>
        <p:spPr>
          <a:xfrm>
            <a:off x="1864300" y="495671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4" name="Google Shape;264;p28"/>
          <p:cNvSpPr/>
          <p:nvPr/>
        </p:nvSpPr>
        <p:spPr>
          <a:xfrm>
            <a:off x="943523" y="28147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5" name="Google Shape;265;p28"/>
          <p:cNvSpPr/>
          <p:nvPr/>
        </p:nvSpPr>
        <p:spPr>
          <a:xfrm>
            <a:off x="2698019" y="551043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6" name="Google Shape;266;p28"/>
          <p:cNvSpPr/>
          <p:nvPr/>
        </p:nvSpPr>
        <p:spPr>
          <a:xfrm>
            <a:off x="671704" y="3373771"/>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7" name="Google Shape;267;p28"/>
          <p:cNvSpPr/>
          <p:nvPr/>
        </p:nvSpPr>
        <p:spPr>
          <a:xfrm>
            <a:off x="3782334" y="569639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8" name="Google Shape;268;p28"/>
          <p:cNvSpPr/>
          <p:nvPr/>
        </p:nvSpPr>
        <p:spPr>
          <a:xfrm>
            <a:off x="2435315" y="320198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9" name="Google Shape;269;p28"/>
          <p:cNvSpPr/>
          <p:nvPr/>
        </p:nvSpPr>
        <p:spPr>
          <a:xfrm>
            <a:off x="4250982" y="173348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0" name="Google Shape;270;p28"/>
          <p:cNvSpPr/>
          <p:nvPr/>
        </p:nvSpPr>
        <p:spPr>
          <a:xfrm>
            <a:off x="5341787" y="57061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1" name="Google Shape;271;p28"/>
          <p:cNvSpPr/>
          <p:nvPr/>
        </p:nvSpPr>
        <p:spPr>
          <a:xfrm>
            <a:off x="1260515" y="434982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2" name="Google Shape;272;p28"/>
          <p:cNvSpPr/>
          <p:nvPr/>
        </p:nvSpPr>
        <p:spPr>
          <a:xfrm>
            <a:off x="4127543" y="316225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3" name="Google Shape;273;p28"/>
          <p:cNvSpPr/>
          <p:nvPr/>
        </p:nvSpPr>
        <p:spPr>
          <a:xfrm>
            <a:off x="3145331" y="48461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28"/>
          <p:cNvSpPr/>
          <p:nvPr/>
        </p:nvSpPr>
        <p:spPr>
          <a:xfrm>
            <a:off x="5578544" y="36299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5" name="Google Shape;275;p28"/>
          <p:cNvSpPr/>
          <p:nvPr/>
        </p:nvSpPr>
        <p:spPr>
          <a:xfrm>
            <a:off x="956250" y="535986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6" name="Google Shape;276;p28"/>
          <p:cNvSpPr/>
          <p:nvPr/>
        </p:nvSpPr>
        <p:spPr>
          <a:xfrm>
            <a:off x="6167960" y="533622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7" name="Google Shape;277;p28"/>
          <p:cNvSpPr txBox="1"/>
          <p:nvPr/>
        </p:nvSpPr>
        <p:spPr>
          <a:xfrm>
            <a:off x="2091209" y="6579886"/>
            <a:ext cx="8092966"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4"/>
              </a:rPr>
              <a:t>https://www.google.com/maps/@57.8759466,-107.4402377,4.34z</a:t>
            </a:r>
            <a:endParaRPr sz="1100">
              <a:solidFill>
                <a:srgbClr val="000000"/>
              </a:solidFill>
              <a:latin typeface="Trebuchet MS"/>
              <a:ea typeface="Trebuchet MS"/>
              <a:cs typeface="Trebuchet MS"/>
              <a:sym typeface="Trebuchet MS"/>
            </a:endParaRPr>
          </a:p>
        </p:txBody>
      </p:sp>
      <p:sp>
        <p:nvSpPr>
          <p:cNvPr id="278" name="Google Shape;278;p28"/>
          <p:cNvSpPr txBox="1">
            <a:spLocks noGrp="1"/>
          </p:cNvSpPr>
          <p:nvPr>
            <p:ph type="body" idx="1"/>
          </p:nvPr>
        </p:nvSpPr>
        <p:spPr>
          <a:xfrm>
            <a:off x="8314692" y="2677629"/>
            <a:ext cx="2761623" cy="550847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2000"/>
              <a:t>It is difficult to estimate geomagnetic activity at some locations due to the low density of measurement sites</a:t>
            </a:r>
            <a:endParaRPr/>
          </a:p>
        </p:txBody>
      </p:sp>
      <p:sp>
        <p:nvSpPr>
          <p:cNvPr id="279" name="Google Shape;279;p28"/>
          <p:cNvSpPr txBox="1"/>
          <p:nvPr/>
        </p:nvSpPr>
        <p:spPr>
          <a:xfrm>
            <a:off x="3128831" y="3573668"/>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0" name="Google Shape;280;p28"/>
          <p:cNvSpPr txBox="1"/>
          <p:nvPr/>
        </p:nvSpPr>
        <p:spPr>
          <a:xfrm>
            <a:off x="5791208" y="4037576"/>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1" name="Google Shape;281;p28"/>
          <p:cNvSpPr txBox="1"/>
          <p:nvPr/>
        </p:nvSpPr>
        <p:spPr>
          <a:xfrm>
            <a:off x="2698019" y="2056411"/>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2" name="Google Shape;282;p28"/>
          <p:cNvSpPr txBox="1"/>
          <p:nvPr/>
        </p:nvSpPr>
        <p:spPr>
          <a:xfrm>
            <a:off x="1396804" y="3342835"/>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3" name="Google Shape;283;p28"/>
          <p:cNvSpPr txBox="1">
            <a:spLocks noGrp="1"/>
          </p:cNvSpPr>
          <p:nvPr>
            <p:ph type="sldNum" idx="12"/>
          </p:nvPr>
        </p:nvSpPr>
        <p:spPr>
          <a:xfrm>
            <a:off x="11260291" y="22914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11</a:t>
            </a:fld>
            <a:endParaRPr>
              <a:solidFill>
                <a:schemeClr val="dk1"/>
              </a:solidFill>
            </a:endParaRPr>
          </a:p>
        </p:txBody>
      </p:sp>
      <p:sp>
        <p:nvSpPr>
          <p:cNvPr id="284" name="Google Shape;284;p28"/>
          <p:cNvSpPr/>
          <p:nvPr/>
        </p:nvSpPr>
        <p:spPr>
          <a:xfrm>
            <a:off x="6644765" y="672000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5" name="Google Shape;285;p28"/>
          <p:cNvSpPr txBox="1"/>
          <p:nvPr/>
        </p:nvSpPr>
        <p:spPr>
          <a:xfrm>
            <a:off x="6741015" y="6632028"/>
            <a:ext cx="2350436" cy="2539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Fictional magnetometer site</a:t>
            </a:r>
            <a:endParaRPr sz="105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par>
                                <p:cTn id="8" presetID="10" presetClass="entr" presetSubtype="0"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500"/>
                                        <p:tgtEl>
                                          <p:spTgt spid="279"/>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500"/>
                                        <p:tgtEl>
                                          <p:spTgt spid="280"/>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137838" y="243840"/>
            <a:ext cx="8997018" cy="64312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en-US" sz="2400"/>
              <a:t>Challenge Proposition #1 : Identify parasitic magnetic fields</a:t>
            </a:r>
            <a:endParaRPr sz="2400"/>
          </a:p>
        </p:txBody>
      </p:sp>
      <p:sp>
        <p:nvSpPr>
          <p:cNvPr id="291" name="Google Shape;291;p29"/>
          <p:cNvSpPr txBox="1">
            <a:spLocks noGrp="1"/>
          </p:cNvSpPr>
          <p:nvPr>
            <p:ph type="body" idx="1"/>
          </p:nvPr>
        </p:nvSpPr>
        <p:spPr>
          <a:xfrm>
            <a:off x="241738" y="1181235"/>
            <a:ext cx="10604938" cy="630213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Objective: Create a script that identifies parasitic geomagnetic activity and assigns a degree of reliability based on a suggested value to the erroneous data.</a:t>
            </a:r>
            <a:endParaRPr dirty="0"/>
          </a:p>
          <a:p>
            <a:pPr marL="342900" lvl="0" indent="-342900" algn="l" rtl="0">
              <a:spcBef>
                <a:spcPts val="1000"/>
              </a:spcBef>
              <a:spcAft>
                <a:spcPts val="0"/>
              </a:spcAft>
              <a:buSzPts val="1440"/>
              <a:buChar char="►"/>
            </a:pPr>
            <a:r>
              <a:rPr lang="en-US" dirty="0"/>
              <a:t>Process: The dataset1.txt (181 KB) file is provided to participants for this challenge. It contains magnetic variation data from 26 measurement sites over 31 days in one-hour increments. Participants must create a script that reports the falsified data in a report. </a:t>
            </a:r>
            <a:endParaRPr dirty="0"/>
          </a:p>
          <a:p>
            <a:pPr marL="342900" lvl="0" indent="-342900" algn="l" rtl="0">
              <a:spcBef>
                <a:spcPts val="1000"/>
              </a:spcBef>
              <a:spcAft>
                <a:spcPts val="0"/>
              </a:spcAft>
              <a:buSzPts val="1440"/>
              <a:buChar char="►"/>
            </a:pPr>
            <a:r>
              <a:rPr lang="en-US" dirty="0"/>
              <a:t>Final Product: Participants must present their report of the data deemed geomagnetically implausible, including location, time (DD-HH) and reliability of the aforementioned measurement. The format of this report is left to the discretion of the participants.</a:t>
            </a:r>
            <a:endParaRPr dirty="0"/>
          </a:p>
          <a:p>
            <a:pPr marL="342900" lvl="0" indent="-342900" algn="l" rtl="0">
              <a:spcBef>
                <a:spcPts val="1000"/>
              </a:spcBef>
              <a:spcAft>
                <a:spcPts val="0"/>
              </a:spcAft>
              <a:buSzPts val="1440"/>
              <a:buChar char="►"/>
            </a:pPr>
            <a:r>
              <a:rPr lang="en-US" dirty="0"/>
              <a:t>Evaluation: Participants will be judged according to the following criteria </a:t>
            </a:r>
            <a:endParaRPr dirty="0"/>
          </a:p>
          <a:p>
            <a:pPr marL="742950" lvl="1" indent="-285750" algn="l" rtl="0">
              <a:spcBef>
                <a:spcPts val="1000"/>
              </a:spcBef>
              <a:spcAft>
                <a:spcPts val="0"/>
              </a:spcAft>
              <a:buSzPts val="1280"/>
              <a:buChar char="►"/>
            </a:pPr>
            <a:r>
              <a:rPr lang="en-US" dirty="0"/>
              <a:t>The number of false error predictions</a:t>
            </a:r>
            <a:endParaRPr dirty="0"/>
          </a:p>
          <a:p>
            <a:pPr marL="742950" lvl="1" indent="-285750" algn="l" rtl="0">
              <a:spcBef>
                <a:spcPts val="1000"/>
              </a:spcBef>
              <a:spcAft>
                <a:spcPts val="0"/>
              </a:spcAft>
              <a:buSzPts val="1280"/>
              <a:buChar char="►"/>
            </a:pPr>
            <a:r>
              <a:rPr lang="en-US" dirty="0"/>
              <a:t>The number of actual error predictions</a:t>
            </a:r>
            <a:endParaRPr dirty="0"/>
          </a:p>
          <a:p>
            <a:pPr marL="742950" lvl="1" indent="-285750" algn="l" rtl="0">
              <a:spcBef>
                <a:spcPts val="1000"/>
              </a:spcBef>
              <a:spcAft>
                <a:spcPts val="0"/>
              </a:spcAft>
              <a:buSzPts val="1280"/>
              <a:buChar char="►"/>
            </a:pPr>
            <a:r>
              <a:rPr lang="en-US" dirty="0"/>
              <a:t>The degree of reliability attributed to errors / The suggestion for error replacement	</a:t>
            </a:r>
            <a:endParaRPr dirty="0"/>
          </a:p>
          <a:p>
            <a:pPr marL="742950" lvl="1" indent="-285750" algn="l" rtl="0">
              <a:spcBef>
                <a:spcPts val="1000"/>
              </a:spcBef>
              <a:spcAft>
                <a:spcPts val="0"/>
              </a:spcAft>
              <a:buSzPts val="1280"/>
              <a:buChar char="►"/>
            </a:pPr>
            <a:r>
              <a:rPr lang="en-US" dirty="0"/>
              <a:t>Ease of understanding and use of the minutes</a:t>
            </a:r>
            <a:endParaRPr dirty="0"/>
          </a:p>
          <a:p>
            <a:pPr marL="742950" lvl="1" indent="-285750" algn="l" rtl="0">
              <a:spcBef>
                <a:spcPts val="1000"/>
              </a:spcBef>
              <a:spcAft>
                <a:spcPts val="0"/>
              </a:spcAft>
              <a:buSzPts val="1280"/>
              <a:buChar char="►"/>
            </a:pPr>
            <a:r>
              <a:rPr lang="en-US" dirty="0"/>
              <a:t>Accessibility of the report format.</a:t>
            </a:r>
            <a:endParaRPr dirty="0"/>
          </a:p>
        </p:txBody>
      </p:sp>
      <p:sp>
        <p:nvSpPr>
          <p:cNvPr id="292" name="Google Shape;292;p29"/>
          <p:cNvSpPr txBox="1">
            <a:spLocks noGrp="1"/>
          </p:cNvSpPr>
          <p:nvPr>
            <p:ph type="sldNum" idx="12"/>
          </p:nvPr>
        </p:nvSpPr>
        <p:spPr>
          <a:xfrm>
            <a:off x="11260291" y="20027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12</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animEffect transition="in" filter="fade">
                                      <p:cBhvr>
                                        <p:cTn id="7" dur="500"/>
                                        <p:tgtEl>
                                          <p:spTgt spid="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1">
                                            <p:txEl>
                                              <p:pRg st="1" end="1"/>
                                            </p:txEl>
                                          </p:spTgt>
                                        </p:tgtEl>
                                        <p:attrNameLst>
                                          <p:attrName>style.visibility</p:attrName>
                                        </p:attrNameLst>
                                      </p:cBhvr>
                                      <p:to>
                                        <p:strVal val="visible"/>
                                      </p:to>
                                    </p:set>
                                    <p:animEffect transition="in" filter="fade">
                                      <p:cBhvr>
                                        <p:cTn id="12" dur="500"/>
                                        <p:tgtEl>
                                          <p:spTgt spid="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1">
                                            <p:txEl>
                                              <p:pRg st="2" end="2"/>
                                            </p:txEl>
                                          </p:spTgt>
                                        </p:tgtEl>
                                        <p:attrNameLst>
                                          <p:attrName>style.visibility</p:attrName>
                                        </p:attrNameLst>
                                      </p:cBhvr>
                                      <p:to>
                                        <p:strVal val="visible"/>
                                      </p:to>
                                    </p:set>
                                    <p:animEffect transition="in" filter="fade">
                                      <p:cBhvr>
                                        <p:cTn id="17" dur="500"/>
                                        <p:tgtEl>
                                          <p:spTgt spid="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1">
                                            <p:txEl>
                                              <p:pRg st="3" end="3"/>
                                            </p:txEl>
                                          </p:spTgt>
                                        </p:tgtEl>
                                        <p:attrNameLst>
                                          <p:attrName>style.visibility</p:attrName>
                                        </p:attrNameLst>
                                      </p:cBhvr>
                                      <p:to>
                                        <p:strVal val="visible"/>
                                      </p:to>
                                    </p:set>
                                    <p:animEffect transition="in" filter="fade">
                                      <p:cBhvr>
                                        <p:cTn id="22" dur="500"/>
                                        <p:tgtEl>
                                          <p:spTgt spid="29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91">
                                            <p:txEl>
                                              <p:pRg st="4" end="4"/>
                                            </p:txEl>
                                          </p:spTgt>
                                        </p:tgtEl>
                                        <p:attrNameLst>
                                          <p:attrName>style.visibility</p:attrName>
                                        </p:attrNameLst>
                                      </p:cBhvr>
                                      <p:to>
                                        <p:strVal val="visible"/>
                                      </p:to>
                                    </p:set>
                                    <p:animEffect transition="in" filter="fade">
                                      <p:cBhvr>
                                        <p:cTn id="25" dur="500"/>
                                        <p:tgtEl>
                                          <p:spTgt spid="29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91">
                                            <p:txEl>
                                              <p:pRg st="5" end="5"/>
                                            </p:txEl>
                                          </p:spTgt>
                                        </p:tgtEl>
                                        <p:attrNameLst>
                                          <p:attrName>style.visibility</p:attrName>
                                        </p:attrNameLst>
                                      </p:cBhvr>
                                      <p:to>
                                        <p:strVal val="visible"/>
                                      </p:to>
                                    </p:set>
                                    <p:animEffect transition="in" filter="fade">
                                      <p:cBhvr>
                                        <p:cTn id="28" dur="500"/>
                                        <p:tgtEl>
                                          <p:spTgt spid="291">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91">
                                            <p:txEl>
                                              <p:pRg st="6" end="6"/>
                                            </p:txEl>
                                          </p:spTgt>
                                        </p:tgtEl>
                                        <p:attrNameLst>
                                          <p:attrName>style.visibility</p:attrName>
                                        </p:attrNameLst>
                                      </p:cBhvr>
                                      <p:to>
                                        <p:strVal val="visible"/>
                                      </p:to>
                                    </p:set>
                                    <p:animEffect transition="in" filter="fade">
                                      <p:cBhvr>
                                        <p:cTn id="31" dur="500"/>
                                        <p:tgtEl>
                                          <p:spTgt spid="291">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91">
                                            <p:txEl>
                                              <p:pRg st="7" end="7"/>
                                            </p:txEl>
                                          </p:spTgt>
                                        </p:tgtEl>
                                        <p:attrNameLst>
                                          <p:attrName>style.visibility</p:attrName>
                                        </p:attrNameLst>
                                      </p:cBhvr>
                                      <p:to>
                                        <p:strVal val="visible"/>
                                      </p:to>
                                    </p:set>
                                    <p:animEffect transition="in" filter="fade">
                                      <p:cBhvr>
                                        <p:cTn id="34" dur="500"/>
                                        <p:tgtEl>
                                          <p:spTgt spid="291">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91">
                                            <p:txEl>
                                              <p:pRg st="8" end="8"/>
                                            </p:txEl>
                                          </p:spTgt>
                                        </p:tgtEl>
                                        <p:attrNameLst>
                                          <p:attrName>style.visibility</p:attrName>
                                        </p:attrNameLst>
                                      </p:cBhvr>
                                      <p:to>
                                        <p:strVal val="visible"/>
                                      </p:to>
                                    </p:set>
                                    <p:animEffect transition="in" filter="fade">
                                      <p:cBhvr>
                                        <p:cTn id="37" dur="500"/>
                                        <p:tgtEl>
                                          <p:spTgt spid="2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0"/>
          <p:cNvPicPr preferRelativeResize="0"/>
          <p:nvPr/>
        </p:nvPicPr>
        <p:blipFill rotWithShape="1">
          <a:blip r:embed="rId3">
            <a:alphaModFix/>
          </a:blip>
          <a:srcRect r="8766"/>
          <a:stretch/>
        </p:blipFill>
        <p:spPr>
          <a:xfrm>
            <a:off x="1024128" y="1467325"/>
            <a:ext cx="10076688" cy="3078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98" name="Google Shape;298;p30"/>
          <p:cNvSpPr txBox="1">
            <a:spLocks noGrp="1"/>
          </p:cNvSpPr>
          <p:nvPr>
            <p:ph type="title"/>
          </p:nvPr>
        </p:nvSpPr>
        <p:spPr>
          <a:xfrm>
            <a:off x="192702" y="188976"/>
            <a:ext cx="8596668" cy="6522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en-US" sz="2400"/>
              <a:t>Dataset - Proposition #1</a:t>
            </a:r>
            <a:endParaRPr sz="2400"/>
          </a:p>
        </p:txBody>
      </p:sp>
      <p:pic>
        <p:nvPicPr>
          <p:cNvPr id="299" name="Google Shape;299;p30"/>
          <p:cNvPicPr preferRelativeResize="0"/>
          <p:nvPr/>
        </p:nvPicPr>
        <p:blipFill rotWithShape="1">
          <a:blip r:embed="rId4">
            <a:alphaModFix/>
          </a:blip>
          <a:srcRect l="11967"/>
          <a:stretch/>
        </p:blipFill>
        <p:spPr>
          <a:xfrm>
            <a:off x="987552" y="1775175"/>
            <a:ext cx="10354110" cy="475742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00" name="Google Shape;300;p30"/>
          <p:cNvSpPr/>
          <p:nvPr/>
        </p:nvSpPr>
        <p:spPr>
          <a:xfrm>
            <a:off x="987552" y="2687593"/>
            <a:ext cx="10149840" cy="177132"/>
          </a:xfrm>
          <a:prstGeom prst="rect">
            <a:avLst/>
          </a:prstGeom>
          <a:solidFill>
            <a:srgbClr val="FF0000">
              <a:alpha val="18823"/>
            </a:srgbClr>
          </a:solid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1" name="Google Shape;301;p30"/>
          <p:cNvSpPr/>
          <p:nvPr/>
        </p:nvSpPr>
        <p:spPr>
          <a:xfrm>
            <a:off x="1024128" y="4216623"/>
            <a:ext cx="10113264" cy="265176"/>
          </a:xfrm>
          <a:prstGeom prst="rect">
            <a:avLst/>
          </a:prstGeom>
          <a:solidFill>
            <a:srgbClr val="FFFF00">
              <a:alpha val="21960"/>
            </a:srgbClr>
          </a:solidFill>
          <a:ln w="19050" cap="rnd"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2" name="Google Shape;302;p30"/>
          <p:cNvSpPr txBox="1">
            <a:spLocks noGrp="1"/>
          </p:cNvSpPr>
          <p:nvPr>
            <p:ph type="body" idx="1"/>
          </p:nvPr>
        </p:nvSpPr>
        <p:spPr>
          <a:xfrm>
            <a:off x="192702" y="772557"/>
            <a:ext cx="11850624" cy="97482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Example : </a:t>
            </a:r>
            <a:endParaRPr/>
          </a:p>
        </p:txBody>
      </p:sp>
      <p:sp>
        <p:nvSpPr>
          <p:cNvPr id="303" name="Google Shape;303;p30"/>
          <p:cNvSpPr/>
          <p:nvPr/>
        </p:nvSpPr>
        <p:spPr>
          <a:xfrm rot="5400000">
            <a:off x="3812904" y="3395000"/>
            <a:ext cx="628175" cy="528120"/>
          </a:xfrm>
          <a:prstGeom prst="mathMinus">
            <a:avLst>
              <a:gd name="adj1" fmla="val 23520"/>
            </a:avLst>
          </a:prstGeom>
          <a:solidFill>
            <a:srgbClr val="FFFF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4" name="Google Shape;304;p30"/>
          <p:cNvSpPr/>
          <p:nvPr/>
        </p:nvSpPr>
        <p:spPr>
          <a:xfrm>
            <a:off x="4054992" y="4002550"/>
            <a:ext cx="144000" cy="144000"/>
          </a:xfrm>
          <a:prstGeom prst="ellipse">
            <a:avLst/>
          </a:prstGeom>
          <a:solidFill>
            <a:srgbClr val="FFFF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5" name="Google Shape;305;p30"/>
          <p:cNvSpPr txBox="1"/>
          <p:nvPr/>
        </p:nvSpPr>
        <p:spPr>
          <a:xfrm>
            <a:off x="3378578" y="4650373"/>
            <a:ext cx="1456944"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dk1"/>
                </a:solidFill>
                <a:latin typeface="Trebuchet MS"/>
                <a:ea typeface="Trebuchet MS"/>
                <a:cs typeface="Trebuchet MS"/>
                <a:sym typeface="Trebuchet MS"/>
              </a:rPr>
              <a:t>The magnetic variation of these two sites is different than the other sites at this time</a:t>
            </a:r>
            <a:endParaRPr sz="1200">
              <a:solidFill>
                <a:schemeClr val="dk1"/>
              </a:solidFill>
              <a:latin typeface="Trebuchet MS"/>
              <a:ea typeface="Trebuchet MS"/>
              <a:cs typeface="Trebuchet MS"/>
              <a:sym typeface="Trebuchet MS"/>
            </a:endParaRPr>
          </a:p>
        </p:txBody>
      </p:sp>
      <p:sp>
        <p:nvSpPr>
          <p:cNvPr id="306" name="Google Shape;306;p30"/>
          <p:cNvSpPr/>
          <p:nvPr/>
        </p:nvSpPr>
        <p:spPr>
          <a:xfrm rot="5400000">
            <a:off x="7670426" y="1872079"/>
            <a:ext cx="628175" cy="528120"/>
          </a:xfrm>
          <a:prstGeom prst="mathMinus">
            <a:avLst>
              <a:gd name="adj1" fmla="val 23520"/>
            </a:avLst>
          </a:prstGeom>
          <a:solidFill>
            <a:srgbClr val="FF00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7" name="Google Shape;307;p30"/>
          <p:cNvSpPr/>
          <p:nvPr/>
        </p:nvSpPr>
        <p:spPr>
          <a:xfrm>
            <a:off x="7912514" y="2479629"/>
            <a:ext cx="144000" cy="144000"/>
          </a:xfrm>
          <a:prstGeom prst="ellipse">
            <a:avLst/>
          </a:prstGeom>
          <a:solidFill>
            <a:srgbClr val="FF00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8" name="Google Shape;308;p30"/>
          <p:cNvSpPr/>
          <p:nvPr/>
        </p:nvSpPr>
        <p:spPr>
          <a:xfrm>
            <a:off x="3378578" y="4528877"/>
            <a:ext cx="1456944" cy="1321826"/>
          </a:xfrm>
          <a:prstGeom prst="ellipse">
            <a:avLst/>
          </a:prstGeom>
          <a:noFill/>
          <a:ln w="19050" cap="rnd"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9" name="Google Shape;309;p30"/>
          <p:cNvSpPr/>
          <p:nvPr/>
        </p:nvSpPr>
        <p:spPr>
          <a:xfrm>
            <a:off x="7345673" y="2898604"/>
            <a:ext cx="1313418" cy="1220021"/>
          </a:xfrm>
          <a:prstGeom prst="ellipse">
            <a:avLst/>
          </a:prstGeom>
          <a:no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0" name="Google Shape;310;p30"/>
          <p:cNvSpPr txBox="1"/>
          <p:nvPr/>
        </p:nvSpPr>
        <p:spPr>
          <a:xfrm>
            <a:off x="7273910" y="3025945"/>
            <a:ext cx="1456944"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dk1"/>
                </a:solidFill>
                <a:latin typeface="Trebuchet MS"/>
                <a:ea typeface="Trebuchet MS"/>
                <a:cs typeface="Trebuchet MS"/>
                <a:sym typeface="Trebuchet MS"/>
              </a:rPr>
              <a:t>The magnetic variation of these two sites is drastically different</a:t>
            </a:r>
            <a:endParaRPr sz="1200">
              <a:solidFill>
                <a:schemeClr val="dk1"/>
              </a:solidFill>
              <a:latin typeface="Trebuchet MS"/>
              <a:ea typeface="Trebuchet MS"/>
              <a:cs typeface="Trebuchet MS"/>
              <a:sym typeface="Trebuchet MS"/>
            </a:endParaRPr>
          </a:p>
        </p:txBody>
      </p:sp>
      <p:sp>
        <p:nvSpPr>
          <p:cNvPr id="311" name="Google Shape;311;p30"/>
          <p:cNvSpPr txBox="1">
            <a:spLocks noGrp="1"/>
          </p:cNvSpPr>
          <p:nvPr>
            <p:ph type="sldNum" idx="12"/>
          </p:nvPr>
        </p:nvSpPr>
        <p:spPr>
          <a:xfrm>
            <a:off x="11341662" y="196007"/>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13</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5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500"/>
                                        <p:tgtEl>
                                          <p:spTgt spid="304"/>
                                        </p:tgtEl>
                                      </p:cBhvr>
                                    </p:animEffect>
                                  </p:childTnLst>
                                </p:cTn>
                              </p:par>
                              <p:par>
                                <p:cTn id="11" presetID="10" presetClass="entr" presetSubtype="0" fill="hold" nodeType="withEffect">
                                  <p:stCondLst>
                                    <p:cond delay="0"/>
                                  </p:stCondLst>
                                  <p:childTnLst>
                                    <p:set>
                                      <p:cBhvr>
                                        <p:cTn id="12" dur="1" fill="hold">
                                          <p:stCondLst>
                                            <p:cond delay="0"/>
                                          </p:stCondLst>
                                        </p:cTn>
                                        <p:tgtEl>
                                          <p:spTgt spid="301"/>
                                        </p:tgtEl>
                                        <p:attrNameLst>
                                          <p:attrName>style.visibility</p:attrName>
                                        </p:attrNameLst>
                                      </p:cBhvr>
                                      <p:to>
                                        <p:strVal val="visible"/>
                                      </p:to>
                                    </p:set>
                                    <p:animEffect transition="in" filter="fade">
                                      <p:cBhvr>
                                        <p:cTn id="13" dur="500"/>
                                        <p:tgtEl>
                                          <p:spTgt spid="301"/>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500"/>
                                        <p:tgtEl>
                                          <p:spTgt spid="305"/>
                                        </p:tgtEl>
                                      </p:cBhvr>
                                    </p:animEffect>
                                  </p:childTnLst>
                                </p:cTn>
                              </p:par>
                              <p:par>
                                <p:cTn id="17" presetID="10" presetClass="entr" presetSubtype="0" fill="hold" nodeType="withEffect">
                                  <p:stCondLst>
                                    <p:cond delay="0"/>
                                  </p:stCondLst>
                                  <p:childTnLst>
                                    <p:set>
                                      <p:cBhvr>
                                        <p:cTn id="18" dur="1" fill="hold">
                                          <p:stCondLst>
                                            <p:cond delay="0"/>
                                          </p:stCondLst>
                                        </p:cTn>
                                        <p:tgtEl>
                                          <p:spTgt spid="308"/>
                                        </p:tgtEl>
                                        <p:attrNameLst>
                                          <p:attrName>style.visibility</p:attrName>
                                        </p:attrNameLst>
                                      </p:cBhvr>
                                      <p:to>
                                        <p:strVal val="visible"/>
                                      </p:to>
                                    </p:set>
                                    <p:animEffect transition="in" filter="fade">
                                      <p:cBhvr>
                                        <p:cTn id="19" dur="500"/>
                                        <p:tgtEl>
                                          <p:spTgt spid="30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
                                        </p:tgtEl>
                                        <p:attrNameLst>
                                          <p:attrName>style.visibility</p:attrName>
                                        </p:attrNameLst>
                                      </p:cBhvr>
                                      <p:to>
                                        <p:strVal val="visible"/>
                                      </p:to>
                                    </p:set>
                                    <p:animEffect transition="in" filter="fade">
                                      <p:cBhvr>
                                        <p:cTn id="24" dur="500"/>
                                        <p:tgtEl>
                                          <p:spTgt spid="307"/>
                                        </p:tgtEl>
                                      </p:cBhvr>
                                    </p:animEffect>
                                  </p:childTnLst>
                                </p:cTn>
                              </p:par>
                              <p:par>
                                <p:cTn id="25" presetID="10" presetClass="entr" presetSubtype="0" fill="hold" nodeType="withEffect">
                                  <p:stCondLst>
                                    <p:cond delay="0"/>
                                  </p:stCondLst>
                                  <p:childTnLst>
                                    <p:set>
                                      <p:cBhvr>
                                        <p:cTn id="26" dur="1" fill="hold">
                                          <p:stCondLst>
                                            <p:cond delay="0"/>
                                          </p:stCondLst>
                                        </p:cTn>
                                        <p:tgtEl>
                                          <p:spTgt spid="306"/>
                                        </p:tgtEl>
                                        <p:attrNameLst>
                                          <p:attrName>style.visibility</p:attrName>
                                        </p:attrNameLst>
                                      </p:cBhvr>
                                      <p:to>
                                        <p:strVal val="visible"/>
                                      </p:to>
                                    </p:set>
                                    <p:animEffect transition="in" filter="fade">
                                      <p:cBhvr>
                                        <p:cTn id="27" dur="500"/>
                                        <p:tgtEl>
                                          <p:spTgt spid="306"/>
                                        </p:tgtEl>
                                      </p:cBhvr>
                                    </p:animEffect>
                                  </p:childTnLst>
                                </p:cTn>
                              </p:par>
                              <p:par>
                                <p:cTn id="28" presetID="10" presetClass="entr" presetSubtype="0" fill="hold" nodeType="withEffect">
                                  <p:stCondLst>
                                    <p:cond delay="0"/>
                                  </p:stCondLst>
                                  <p:childTnLst>
                                    <p:set>
                                      <p:cBhvr>
                                        <p:cTn id="29" dur="1" fill="hold">
                                          <p:stCondLst>
                                            <p:cond delay="0"/>
                                          </p:stCondLst>
                                        </p:cTn>
                                        <p:tgtEl>
                                          <p:spTgt spid="300"/>
                                        </p:tgtEl>
                                        <p:attrNameLst>
                                          <p:attrName>style.visibility</p:attrName>
                                        </p:attrNameLst>
                                      </p:cBhvr>
                                      <p:to>
                                        <p:strVal val="visible"/>
                                      </p:to>
                                    </p:set>
                                    <p:animEffect transition="in" filter="fade">
                                      <p:cBhvr>
                                        <p:cTn id="30" dur="500"/>
                                        <p:tgtEl>
                                          <p:spTgt spid="300"/>
                                        </p:tgtEl>
                                      </p:cBhvr>
                                    </p:animEffect>
                                  </p:childTnLst>
                                </p:cTn>
                              </p:par>
                              <p:par>
                                <p:cTn id="31" presetID="10"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animEffect transition="in" filter="fade">
                                      <p:cBhvr>
                                        <p:cTn id="33" dur="500"/>
                                        <p:tgtEl>
                                          <p:spTgt spid="310"/>
                                        </p:tgtEl>
                                      </p:cBhvr>
                                    </p:animEffect>
                                  </p:childTnLst>
                                </p:cTn>
                              </p:par>
                              <p:par>
                                <p:cTn id="34" presetID="10" presetClass="entr" presetSubtype="0" fill="hold" nodeType="withEffect">
                                  <p:stCondLst>
                                    <p:cond delay="0"/>
                                  </p:stCondLst>
                                  <p:childTnLst>
                                    <p:set>
                                      <p:cBhvr>
                                        <p:cTn id="35" dur="1" fill="hold">
                                          <p:stCondLst>
                                            <p:cond delay="0"/>
                                          </p:stCondLst>
                                        </p:cTn>
                                        <p:tgtEl>
                                          <p:spTgt spid="309"/>
                                        </p:tgtEl>
                                        <p:attrNameLst>
                                          <p:attrName>style.visibility</p:attrName>
                                        </p:attrNameLst>
                                      </p:cBhvr>
                                      <p:to>
                                        <p:strVal val="visible"/>
                                      </p:to>
                                    </p:set>
                                    <p:animEffect transition="in" filter="fade">
                                      <p:cBhvr>
                                        <p:cTn id="36"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201846" y="229746"/>
            <a:ext cx="9253050"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en-US" sz="2400"/>
              <a:t>Challenge Proposition #2: Mapping the variation of the Earth's magnetic field</a:t>
            </a:r>
            <a:endParaRPr sz="2400"/>
          </a:p>
        </p:txBody>
      </p:sp>
      <p:sp>
        <p:nvSpPr>
          <p:cNvPr id="317" name="Google Shape;317;p31"/>
          <p:cNvSpPr txBox="1">
            <a:spLocks noGrp="1"/>
          </p:cNvSpPr>
          <p:nvPr>
            <p:ph type="body" idx="1"/>
          </p:nvPr>
        </p:nvSpPr>
        <p:spPr>
          <a:xfrm>
            <a:off x="201846" y="1073000"/>
            <a:ext cx="6593140" cy="5583831"/>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440"/>
              <a:buChar char="►"/>
            </a:pPr>
            <a:r>
              <a:rPr lang="en-US" dirty="0"/>
              <a:t>Objective: Create a script to estimate the variation in magnetic field at a measurement site where the data is erroneous/lost.</a:t>
            </a:r>
            <a:endParaRPr dirty="0"/>
          </a:p>
          <a:p>
            <a:pPr marL="342900" lvl="0" indent="-342900" algn="l" rtl="0">
              <a:lnSpc>
                <a:spcPct val="90000"/>
              </a:lnSpc>
              <a:spcBef>
                <a:spcPts val="1000"/>
              </a:spcBef>
              <a:spcAft>
                <a:spcPts val="0"/>
              </a:spcAft>
              <a:buSzPts val="1440"/>
              <a:buChar char="►"/>
            </a:pPr>
            <a:r>
              <a:rPr lang="en-US" dirty="0"/>
              <a:t>Process: The files dataset2_full.txt (117 KB) and dataset2_holed.txt (116 KB) are available to participants for this challenge. The objective of the participants is to estimate the magnetic field variations for the missing site. They will be able to use the dataset2_full.txt dataset to measure the accuracy of different mapping methods.</a:t>
            </a:r>
            <a:endParaRPr dirty="0"/>
          </a:p>
          <a:p>
            <a:pPr marL="342900" lvl="0" indent="-342900" algn="l" rtl="0">
              <a:lnSpc>
                <a:spcPct val="90000"/>
              </a:lnSpc>
              <a:spcBef>
                <a:spcPts val="1000"/>
              </a:spcBef>
              <a:spcAft>
                <a:spcPts val="0"/>
              </a:spcAft>
              <a:buSzPts val="1440"/>
              <a:buChar char="►"/>
            </a:pPr>
            <a:r>
              <a:rPr lang="en-US" dirty="0"/>
              <a:t>Final product: Participants must submit a text file (.txt) containing the estimate of magnetic field variations over the given period as well as a visual representation of the geomagnetic mapping (image/video).</a:t>
            </a:r>
            <a:endParaRPr dirty="0"/>
          </a:p>
          <a:p>
            <a:pPr marL="342900" lvl="0" indent="-342900" algn="l" rtl="0">
              <a:lnSpc>
                <a:spcPct val="90000"/>
              </a:lnSpc>
              <a:spcBef>
                <a:spcPts val="1000"/>
              </a:spcBef>
              <a:spcAft>
                <a:spcPts val="0"/>
              </a:spcAft>
              <a:buSzPts val="1440"/>
              <a:buChar char="►"/>
            </a:pPr>
            <a:r>
              <a:rPr lang="en-US" dirty="0"/>
              <a:t>Evaluation: Participants will be judged according to the following criteria </a:t>
            </a:r>
            <a:endParaRPr dirty="0"/>
          </a:p>
          <a:p>
            <a:pPr marL="742950" lvl="1" indent="-285750" algn="l" rtl="0">
              <a:lnSpc>
                <a:spcPct val="90000"/>
              </a:lnSpc>
              <a:spcBef>
                <a:spcPts val="1000"/>
              </a:spcBef>
              <a:spcAft>
                <a:spcPts val="0"/>
              </a:spcAft>
              <a:buSzPts val="1280"/>
              <a:buChar char="►"/>
            </a:pPr>
            <a:r>
              <a:rPr lang="en-US" dirty="0"/>
              <a:t>The accuracy of their estimate</a:t>
            </a:r>
            <a:endParaRPr dirty="0"/>
          </a:p>
          <a:p>
            <a:pPr marL="742950" lvl="1" indent="-285750" algn="l" rtl="0">
              <a:lnSpc>
                <a:spcPct val="90000"/>
              </a:lnSpc>
              <a:spcBef>
                <a:spcPts val="1000"/>
              </a:spcBef>
              <a:spcAft>
                <a:spcPts val="0"/>
              </a:spcAft>
              <a:buSzPts val="1280"/>
              <a:buChar char="►"/>
            </a:pPr>
            <a:r>
              <a:rPr lang="en-US" dirty="0"/>
              <a:t>The quality of the mapping (visual support)</a:t>
            </a:r>
            <a:endParaRPr dirty="0"/>
          </a:p>
          <a:p>
            <a:pPr marL="742950" lvl="1" indent="-285750" algn="l" rtl="0">
              <a:lnSpc>
                <a:spcPct val="90000"/>
              </a:lnSpc>
              <a:spcBef>
                <a:spcPts val="1000"/>
              </a:spcBef>
              <a:spcAft>
                <a:spcPts val="0"/>
              </a:spcAft>
              <a:buSzPts val="1280"/>
              <a:buChar char="►"/>
            </a:pPr>
            <a:r>
              <a:rPr lang="en-US" dirty="0"/>
              <a:t>The originality and ingenuity of the method used.</a:t>
            </a:r>
            <a:endParaRPr dirty="0"/>
          </a:p>
        </p:txBody>
      </p:sp>
      <p:pic>
        <p:nvPicPr>
          <p:cNvPr id="318" name="Google Shape;318;p31" descr="RÃ©sultats de recherche d'images pour Â«Â world temperature mapÂ Â»"/>
          <p:cNvPicPr preferRelativeResize="0"/>
          <p:nvPr/>
        </p:nvPicPr>
        <p:blipFill rotWithShape="1">
          <a:blip r:embed="rId3">
            <a:alphaModFix/>
          </a:blip>
          <a:srcRect l="15278" r="35633"/>
          <a:stretch/>
        </p:blipFill>
        <p:spPr>
          <a:xfrm>
            <a:off x="7132320" y="890146"/>
            <a:ext cx="4645152" cy="547530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19" name="Google Shape;319;p31"/>
          <p:cNvSpPr txBox="1"/>
          <p:nvPr/>
        </p:nvSpPr>
        <p:spPr>
          <a:xfrm>
            <a:off x="7349738" y="6365447"/>
            <a:ext cx="4679691"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4"/>
              </a:rPr>
              <a:t>https://ourplnt.com/climate-reanalyzer-visual-climate-weather-datasets/climate-reanalyzer-world-temperature-map/</a:t>
            </a:r>
            <a:endParaRPr sz="1100">
              <a:solidFill>
                <a:srgbClr val="000000"/>
              </a:solidFill>
              <a:latin typeface="Trebuchet MS"/>
              <a:ea typeface="Trebuchet MS"/>
              <a:cs typeface="Trebuchet MS"/>
              <a:sym typeface="Trebuchet MS"/>
            </a:endParaRPr>
          </a:p>
        </p:txBody>
      </p:sp>
      <p:sp>
        <p:nvSpPr>
          <p:cNvPr id="320" name="Google Shape;320;p31"/>
          <p:cNvSpPr txBox="1">
            <a:spLocks noGrp="1"/>
          </p:cNvSpPr>
          <p:nvPr>
            <p:ph type="sldNum" idx="12"/>
          </p:nvPr>
        </p:nvSpPr>
        <p:spPr>
          <a:xfrm>
            <a:off x="11270801" y="19482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14</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animEffect transition="in" filter="fade">
                                      <p:cBhvr>
                                        <p:cTn id="7" dur="500"/>
                                        <p:tgtEl>
                                          <p:spTgt spid="3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7">
                                            <p:txEl>
                                              <p:pRg st="1" end="1"/>
                                            </p:txEl>
                                          </p:spTgt>
                                        </p:tgtEl>
                                        <p:attrNameLst>
                                          <p:attrName>style.visibility</p:attrName>
                                        </p:attrNameLst>
                                      </p:cBhvr>
                                      <p:to>
                                        <p:strVal val="visible"/>
                                      </p:to>
                                    </p:set>
                                    <p:animEffect transition="in" filter="fade">
                                      <p:cBhvr>
                                        <p:cTn id="12" dur="500"/>
                                        <p:tgtEl>
                                          <p:spTgt spid="3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7">
                                            <p:txEl>
                                              <p:pRg st="2" end="2"/>
                                            </p:txEl>
                                          </p:spTgt>
                                        </p:tgtEl>
                                        <p:attrNameLst>
                                          <p:attrName>style.visibility</p:attrName>
                                        </p:attrNameLst>
                                      </p:cBhvr>
                                      <p:to>
                                        <p:strVal val="visible"/>
                                      </p:to>
                                    </p:set>
                                    <p:animEffect transition="in" filter="fade">
                                      <p:cBhvr>
                                        <p:cTn id="17" dur="500"/>
                                        <p:tgtEl>
                                          <p:spTgt spid="3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7">
                                            <p:txEl>
                                              <p:pRg st="3" end="3"/>
                                            </p:txEl>
                                          </p:spTgt>
                                        </p:tgtEl>
                                        <p:attrNameLst>
                                          <p:attrName>style.visibility</p:attrName>
                                        </p:attrNameLst>
                                      </p:cBhvr>
                                      <p:to>
                                        <p:strVal val="visible"/>
                                      </p:to>
                                    </p:set>
                                    <p:animEffect transition="in" filter="fade">
                                      <p:cBhvr>
                                        <p:cTn id="22" dur="500"/>
                                        <p:tgtEl>
                                          <p:spTgt spid="31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17">
                                            <p:txEl>
                                              <p:pRg st="4" end="4"/>
                                            </p:txEl>
                                          </p:spTgt>
                                        </p:tgtEl>
                                        <p:attrNameLst>
                                          <p:attrName>style.visibility</p:attrName>
                                        </p:attrNameLst>
                                      </p:cBhvr>
                                      <p:to>
                                        <p:strVal val="visible"/>
                                      </p:to>
                                    </p:set>
                                    <p:animEffect transition="in" filter="fade">
                                      <p:cBhvr>
                                        <p:cTn id="25" dur="500"/>
                                        <p:tgtEl>
                                          <p:spTgt spid="31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17">
                                            <p:txEl>
                                              <p:pRg st="5" end="5"/>
                                            </p:txEl>
                                          </p:spTgt>
                                        </p:tgtEl>
                                        <p:attrNameLst>
                                          <p:attrName>style.visibility</p:attrName>
                                        </p:attrNameLst>
                                      </p:cBhvr>
                                      <p:to>
                                        <p:strVal val="visible"/>
                                      </p:to>
                                    </p:set>
                                    <p:animEffect transition="in" filter="fade">
                                      <p:cBhvr>
                                        <p:cTn id="28" dur="500"/>
                                        <p:tgtEl>
                                          <p:spTgt spid="317">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animEffect transition="in" filter="fade">
                                      <p:cBhvr>
                                        <p:cTn id="31" dur="500"/>
                                        <p:tgtEl>
                                          <p:spTgt spid="3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92118" y="13411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Challenge</a:t>
            </a:r>
            <a:endParaRPr/>
          </a:p>
        </p:txBody>
      </p:sp>
      <p:sp>
        <p:nvSpPr>
          <p:cNvPr id="326" name="Google Shape;326;p32"/>
          <p:cNvSpPr txBox="1">
            <a:spLocks noGrp="1"/>
          </p:cNvSpPr>
          <p:nvPr>
            <p:ph type="body" idx="1"/>
          </p:nvPr>
        </p:nvSpPr>
        <p:spPr>
          <a:xfrm>
            <a:off x="23522" y="1518104"/>
            <a:ext cx="2883789" cy="453272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To be able to quantify the quality of the estimations, a whole months worth of data from one site has been removed from the dataset. This simulates data loss or unreliability (Solution proposition #1)</a:t>
            </a:r>
            <a:endParaRPr/>
          </a:p>
        </p:txBody>
      </p:sp>
      <p:pic>
        <p:nvPicPr>
          <p:cNvPr id="327" name="Google Shape;327;p32"/>
          <p:cNvPicPr preferRelativeResize="0"/>
          <p:nvPr/>
        </p:nvPicPr>
        <p:blipFill rotWithShape="1">
          <a:blip r:embed="rId3">
            <a:alphaModFix/>
          </a:blip>
          <a:srcRect b="-553"/>
          <a:stretch/>
        </p:blipFill>
        <p:spPr>
          <a:xfrm>
            <a:off x="3129901" y="449188"/>
            <a:ext cx="8620139" cy="613449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28" name="Google Shape;328;p32"/>
          <p:cNvSpPr/>
          <p:nvPr/>
        </p:nvSpPr>
        <p:spPr>
          <a:xfrm>
            <a:off x="7150608" y="47274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9" name="Google Shape;329;p32"/>
          <p:cNvSpPr/>
          <p:nvPr/>
        </p:nvSpPr>
        <p:spPr>
          <a:xfrm>
            <a:off x="5263896" y="53608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0" name="Google Shape;330;p32"/>
          <p:cNvSpPr/>
          <p:nvPr/>
        </p:nvSpPr>
        <p:spPr>
          <a:xfrm>
            <a:off x="5559717" y="464935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1" name="Google Shape;331;p32"/>
          <p:cNvSpPr/>
          <p:nvPr/>
        </p:nvSpPr>
        <p:spPr>
          <a:xfrm>
            <a:off x="3730752" y="371246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2" name="Google Shape;332;p32"/>
          <p:cNvSpPr/>
          <p:nvPr/>
        </p:nvSpPr>
        <p:spPr>
          <a:xfrm>
            <a:off x="4157275" y="53248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3" name="Google Shape;333;p32"/>
          <p:cNvSpPr/>
          <p:nvPr/>
        </p:nvSpPr>
        <p:spPr>
          <a:xfrm>
            <a:off x="4648200" y="33239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4" name="Google Shape;334;p32"/>
          <p:cNvSpPr/>
          <p:nvPr/>
        </p:nvSpPr>
        <p:spPr>
          <a:xfrm>
            <a:off x="6709224" y="45895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5" name="Google Shape;335;p32"/>
          <p:cNvSpPr/>
          <p:nvPr/>
        </p:nvSpPr>
        <p:spPr>
          <a:xfrm>
            <a:off x="7778124" y="55338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6" name="Google Shape;336;p32"/>
          <p:cNvSpPr/>
          <p:nvPr/>
        </p:nvSpPr>
        <p:spPr>
          <a:xfrm>
            <a:off x="4818888" y="48013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7" name="Google Shape;337;p32"/>
          <p:cNvSpPr/>
          <p:nvPr/>
        </p:nvSpPr>
        <p:spPr>
          <a:xfrm>
            <a:off x="7185456" y="542757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8" name="Google Shape;338;p32"/>
          <p:cNvSpPr/>
          <p:nvPr/>
        </p:nvSpPr>
        <p:spPr>
          <a:xfrm>
            <a:off x="7185456" y="52139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9" name="Google Shape;339;p32"/>
          <p:cNvSpPr/>
          <p:nvPr/>
        </p:nvSpPr>
        <p:spPr>
          <a:xfrm>
            <a:off x="7149456" y="50119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0" name="Google Shape;340;p32"/>
          <p:cNvSpPr/>
          <p:nvPr/>
        </p:nvSpPr>
        <p:spPr>
          <a:xfrm>
            <a:off x="7114608" y="45535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1" name="Google Shape;341;p32"/>
          <p:cNvSpPr/>
          <p:nvPr/>
        </p:nvSpPr>
        <p:spPr>
          <a:xfrm>
            <a:off x="7094045" y="41558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2" name="Google Shape;342;p32"/>
          <p:cNvSpPr/>
          <p:nvPr/>
        </p:nvSpPr>
        <p:spPr>
          <a:xfrm>
            <a:off x="7094045" y="435472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3" name="Google Shape;343;p32"/>
          <p:cNvSpPr/>
          <p:nvPr/>
        </p:nvSpPr>
        <p:spPr>
          <a:xfrm>
            <a:off x="6772656" y="560222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4" name="Google Shape;344;p32"/>
          <p:cNvSpPr/>
          <p:nvPr/>
        </p:nvSpPr>
        <p:spPr>
          <a:xfrm>
            <a:off x="7332912" y="280111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5" name="Google Shape;345;p32"/>
          <p:cNvSpPr/>
          <p:nvPr/>
        </p:nvSpPr>
        <p:spPr>
          <a:xfrm>
            <a:off x="9162288" y="3099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6" name="Google Shape;346;p32"/>
          <p:cNvSpPr/>
          <p:nvPr/>
        </p:nvSpPr>
        <p:spPr>
          <a:xfrm>
            <a:off x="11106912" y="387590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7" name="Google Shape;347;p32"/>
          <p:cNvSpPr/>
          <p:nvPr/>
        </p:nvSpPr>
        <p:spPr>
          <a:xfrm>
            <a:off x="9942576" y="3861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8" name="Google Shape;348;p32"/>
          <p:cNvSpPr/>
          <p:nvPr/>
        </p:nvSpPr>
        <p:spPr>
          <a:xfrm>
            <a:off x="9564624" y="55698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9" name="Google Shape;349;p32"/>
          <p:cNvSpPr/>
          <p:nvPr/>
        </p:nvSpPr>
        <p:spPr>
          <a:xfrm>
            <a:off x="4890888" y="54584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0" name="Google Shape;350;p32"/>
          <p:cNvSpPr/>
          <p:nvPr/>
        </p:nvSpPr>
        <p:spPr>
          <a:xfrm>
            <a:off x="7015949" y="21257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1" name="Google Shape;351;p32"/>
          <p:cNvSpPr/>
          <p:nvPr/>
        </p:nvSpPr>
        <p:spPr>
          <a:xfrm>
            <a:off x="4534075" y="50839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2" name="Google Shape;352;p32"/>
          <p:cNvSpPr/>
          <p:nvPr/>
        </p:nvSpPr>
        <p:spPr>
          <a:xfrm>
            <a:off x="7526832" y="229363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3" name="Google Shape;353;p32"/>
          <p:cNvSpPr/>
          <p:nvPr/>
        </p:nvSpPr>
        <p:spPr>
          <a:xfrm>
            <a:off x="7132517" y="3135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4" name="Google Shape;354;p32"/>
          <p:cNvSpPr/>
          <p:nvPr/>
        </p:nvSpPr>
        <p:spPr>
          <a:xfrm>
            <a:off x="5568696" y="56656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5" name="Google Shape;355;p32"/>
          <p:cNvSpPr/>
          <p:nvPr/>
        </p:nvSpPr>
        <p:spPr>
          <a:xfrm>
            <a:off x="5721096" y="58180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6" name="Google Shape;356;p32"/>
          <p:cNvSpPr/>
          <p:nvPr/>
        </p:nvSpPr>
        <p:spPr>
          <a:xfrm>
            <a:off x="7866888" y="272911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7" name="Google Shape;357;p32"/>
          <p:cNvSpPr/>
          <p:nvPr/>
        </p:nvSpPr>
        <p:spPr>
          <a:xfrm>
            <a:off x="8802624" y="42278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8" name="Google Shape;358;p32"/>
          <p:cNvSpPr/>
          <p:nvPr/>
        </p:nvSpPr>
        <p:spPr>
          <a:xfrm>
            <a:off x="9620808" y="492062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9" name="Google Shape;359;p32"/>
          <p:cNvSpPr/>
          <p:nvPr/>
        </p:nvSpPr>
        <p:spPr>
          <a:xfrm>
            <a:off x="8211312" y="46933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0" name="Google Shape;360;p32"/>
          <p:cNvSpPr/>
          <p:nvPr/>
        </p:nvSpPr>
        <p:spPr>
          <a:xfrm>
            <a:off x="8730624" y="567422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1" name="Google Shape;361;p32"/>
          <p:cNvSpPr/>
          <p:nvPr/>
        </p:nvSpPr>
        <p:spPr>
          <a:xfrm>
            <a:off x="5532696" y="309212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2" name="Google Shape;362;p32"/>
          <p:cNvSpPr/>
          <p:nvPr/>
        </p:nvSpPr>
        <p:spPr>
          <a:xfrm>
            <a:off x="5805453" y="35894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3" name="Google Shape;363;p32"/>
          <p:cNvSpPr/>
          <p:nvPr/>
        </p:nvSpPr>
        <p:spPr>
          <a:xfrm>
            <a:off x="5927863" y="19152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4" name="Google Shape;364;p32"/>
          <p:cNvSpPr/>
          <p:nvPr/>
        </p:nvSpPr>
        <p:spPr>
          <a:xfrm>
            <a:off x="6010249" y="50107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5" name="Google Shape;365;p32"/>
          <p:cNvSpPr/>
          <p:nvPr/>
        </p:nvSpPr>
        <p:spPr>
          <a:xfrm>
            <a:off x="3742533" y="216552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6" name="Google Shape;366;p32"/>
          <p:cNvSpPr/>
          <p:nvPr/>
        </p:nvSpPr>
        <p:spPr>
          <a:xfrm>
            <a:off x="6394869" y="52956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7" name="Google Shape;367;p32"/>
          <p:cNvSpPr/>
          <p:nvPr/>
        </p:nvSpPr>
        <p:spPr>
          <a:xfrm>
            <a:off x="5904517" y="4891894"/>
            <a:ext cx="283464" cy="309764"/>
          </a:xfrm>
          <a:prstGeom prst="mathMultiply">
            <a:avLst>
              <a:gd name="adj1" fmla="val 23520"/>
            </a:avLst>
          </a:prstGeom>
          <a:solidFill>
            <a:srgbClr val="FF0000"/>
          </a:solid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8" name="Google Shape;368;p32"/>
          <p:cNvSpPr txBox="1"/>
          <p:nvPr/>
        </p:nvSpPr>
        <p:spPr>
          <a:xfrm>
            <a:off x="4534075" y="6609993"/>
            <a:ext cx="8092966"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4"/>
              </a:rPr>
              <a:t>https://www.google.com/maps/@57.8759466,-107.4402377,4.34z</a:t>
            </a:r>
            <a:endParaRPr sz="1100">
              <a:solidFill>
                <a:srgbClr val="000000"/>
              </a:solidFill>
              <a:latin typeface="Trebuchet MS"/>
              <a:ea typeface="Trebuchet MS"/>
              <a:cs typeface="Trebuchet MS"/>
              <a:sym typeface="Trebuchet MS"/>
            </a:endParaRPr>
          </a:p>
        </p:txBody>
      </p:sp>
      <p:sp>
        <p:nvSpPr>
          <p:cNvPr id="369" name="Google Shape;369;p32"/>
          <p:cNvSpPr txBox="1">
            <a:spLocks noGrp="1"/>
          </p:cNvSpPr>
          <p:nvPr>
            <p:ph type="sldNum" idx="12"/>
          </p:nvPr>
        </p:nvSpPr>
        <p:spPr>
          <a:xfrm>
            <a:off x="11309831" y="9140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15</a:t>
            </a:fld>
            <a:endParaRPr>
              <a:solidFill>
                <a:schemeClr val="dk1"/>
              </a:solidFill>
            </a:endParaRPr>
          </a:p>
        </p:txBody>
      </p:sp>
      <p:sp>
        <p:nvSpPr>
          <p:cNvPr id="370" name="Google Shape;370;p32"/>
          <p:cNvSpPr txBox="1"/>
          <p:nvPr/>
        </p:nvSpPr>
        <p:spPr>
          <a:xfrm>
            <a:off x="3239448" y="54594"/>
            <a:ext cx="587044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Trebuchet MS"/>
                <a:ea typeface="Trebuchet MS"/>
                <a:cs typeface="Trebuchet MS"/>
                <a:sym typeface="Trebuchet MS"/>
              </a:rPr>
              <a:t>Ficitonal GO Canada magnetometer site</a:t>
            </a:r>
            <a:endParaRPr sz="1200">
              <a:solidFill>
                <a:schemeClr val="dk1"/>
              </a:solidFill>
              <a:latin typeface="Trebuchet MS"/>
              <a:ea typeface="Trebuchet MS"/>
              <a:cs typeface="Trebuchet MS"/>
              <a:sym typeface="Trebuchet MS"/>
            </a:endParaRPr>
          </a:p>
        </p:txBody>
      </p:sp>
      <p:sp>
        <p:nvSpPr>
          <p:cNvPr id="371" name="Google Shape;371;p32"/>
          <p:cNvSpPr/>
          <p:nvPr/>
        </p:nvSpPr>
        <p:spPr>
          <a:xfrm>
            <a:off x="3167448" y="16083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par>
                                <p:cTn id="8" presetID="10" presetClass="entr" presetSubtype="0" fill="hold" nodeType="withEffect">
                                  <p:stCondLst>
                                    <p:cond delay="0"/>
                                  </p:stCondLst>
                                  <p:childTnLst>
                                    <p:set>
                                      <p:cBhvr>
                                        <p:cTn id="9" dur="1" fill="hold">
                                          <p:stCondLst>
                                            <p:cond delay="0"/>
                                          </p:stCondLst>
                                        </p:cTn>
                                        <p:tgtEl>
                                          <p:spTgt spid="331"/>
                                        </p:tgtEl>
                                        <p:attrNameLst>
                                          <p:attrName>style.visibility</p:attrName>
                                        </p:attrNameLst>
                                      </p:cBhvr>
                                      <p:to>
                                        <p:strVal val="visible"/>
                                      </p:to>
                                    </p:set>
                                    <p:animEffect transition="in" filter="fade">
                                      <p:cBhvr>
                                        <p:cTn id="10" dur="500"/>
                                        <p:tgtEl>
                                          <p:spTgt spid="331"/>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61"/>
                                        </p:tgtEl>
                                        <p:attrNameLst>
                                          <p:attrName>style.visibility</p:attrName>
                                        </p:attrNameLst>
                                      </p:cBhvr>
                                      <p:to>
                                        <p:strVal val="visible"/>
                                      </p:to>
                                    </p:set>
                                    <p:animEffect transition="in" filter="fade">
                                      <p:cBhvr>
                                        <p:cTn id="16" dur="500"/>
                                        <p:tgtEl>
                                          <p:spTgt spid="361"/>
                                        </p:tgtEl>
                                      </p:cBhvr>
                                    </p:animEffect>
                                  </p:childTnLst>
                                </p:cTn>
                              </p:par>
                              <p:par>
                                <p:cTn id="17" presetID="10" presetClass="entr" presetSubtype="0" fill="hold" nodeType="withEffect">
                                  <p:stCondLst>
                                    <p:cond delay="0"/>
                                  </p:stCondLst>
                                  <p:childTnLst>
                                    <p:set>
                                      <p:cBhvr>
                                        <p:cTn id="18" dur="1" fill="hold">
                                          <p:stCondLst>
                                            <p:cond delay="0"/>
                                          </p:stCondLst>
                                        </p:cTn>
                                        <p:tgtEl>
                                          <p:spTgt spid="363"/>
                                        </p:tgtEl>
                                        <p:attrNameLst>
                                          <p:attrName>style.visibility</p:attrName>
                                        </p:attrNameLst>
                                      </p:cBhvr>
                                      <p:to>
                                        <p:strVal val="visible"/>
                                      </p:to>
                                    </p:set>
                                    <p:animEffect transition="in" filter="fade">
                                      <p:cBhvr>
                                        <p:cTn id="19" dur="500"/>
                                        <p:tgtEl>
                                          <p:spTgt spid="363"/>
                                        </p:tgtEl>
                                      </p:cBhvr>
                                    </p:animEffect>
                                  </p:childTnLst>
                                </p:cTn>
                              </p:par>
                              <p:par>
                                <p:cTn id="20" presetID="10" presetClass="entr" presetSubtype="0" fill="hold" nodeType="withEffect">
                                  <p:stCondLst>
                                    <p:cond delay="0"/>
                                  </p:stCondLst>
                                  <p:childTnLst>
                                    <p:set>
                                      <p:cBhvr>
                                        <p:cTn id="21" dur="1" fill="hold">
                                          <p:stCondLst>
                                            <p:cond delay="0"/>
                                          </p:stCondLst>
                                        </p:cTn>
                                        <p:tgtEl>
                                          <p:spTgt spid="350"/>
                                        </p:tgtEl>
                                        <p:attrNameLst>
                                          <p:attrName>style.visibility</p:attrName>
                                        </p:attrNameLst>
                                      </p:cBhvr>
                                      <p:to>
                                        <p:strVal val="visible"/>
                                      </p:to>
                                    </p:set>
                                    <p:animEffect transition="in" filter="fade">
                                      <p:cBhvr>
                                        <p:cTn id="22" dur="500"/>
                                        <p:tgtEl>
                                          <p:spTgt spid="350"/>
                                        </p:tgtEl>
                                      </p:cBhvr>
                                    </p:animEffect>
                                  </p:childTnLst>
                                </p:cTn>
                              </p:par>
                              <p:par>
                                <p:cTn id="23" presetID="10" presetClass="entr" presetSubtype="0" fill="hold" nodeType="withEffect">
                                  <p:stCondLst>
                                    <p:cond delay="0"/>
                                  </p:stCondLst>
                                  <p:childTnLst>
                                    <p:set>
                                      <p:cBhvr>
                                        <p:cTn id="24" dur="1" fill="hold">
                                          <p:stCondLst>
                                            <p:cond delay="0"/>
                                          </p:stCondLst>
                                        </p:cTn>
                                        <p:tgtEl>
                                          <p:spTgt spid="352"/>
                                        </p:tgtEl>
                                        <p:attrNameLst>
                                          <p:attrName>style.visibility</p:attrName>
                                        </p:attrNameLst>
                                      </p:cBhvr>
                                      <p:to>
                                        <p:strVal val="visible"/>
                                      </p:to>
                                    </p:set>
                                    <p:animEffect transition="in" filter="fade">
                                      <p:cBhvr>
                                        <p:cTn id="25" dur="500"/>
                                        <p:tgtEl>
                                          <p:spTgt spid="352"/>
                                        </p:tgtEl>
                                      </p:cBhvr>
                                    </p:animEffect>
                                  </p:childTnLst>
                                </p:cTn>
                              </p:par>
                              <p:par>
                                <p:cTn id="26" presetID="10" presetClass="entr" presetSubtype="0" fill="hold" nodeType="withEffect">
                                  <p:stCondLst>
                                    <p:cond delay="0"/>
                                  </p:stCondLst>
                                  <p:childTnLst>
                                    <p:set>
                                      <p:cBhvr>
                                        <p:cTn id="27" dur="1" fill="hold">
                                          <p:stCondLst>
                                            <p:cond delay="0"/>
                                          </p:stCondLst>
                                        </p:cTn>
                                        <p:tgtEl>
                                          <p:spTgt spid="356"/>
                                        </p:tgtEl>
                                        <p:attrNameLst>
                                          <p:attrName>style.visibility</p:attrName>
                                        </p:attrNameLst>
                                      </p:cBhvr>
                                      <p:to>
                                        <p:strVal val="visible"/>
                                      </p:to>
                                    </p:set>
                                    <p:animEffect transition="in" filter="fade">
                                      <p:cBhvr>
                                        <p:cTn id="28" dur="500"/>
                                        <p:tgtEl>
                                          <p:spTgt spid="356"/>
                                        </p:tgtEl>
                                      </p:cBhvr>
                                    </p:animEffect>
                                  </p:childTnLst>
                                </p:cTn>
                              </p:par>
                              <p:par>
                                <p:cTn id="29" presetID="10" presetClass="entr" presetSubtype="0" fill="hold" nodeType="withEffect">
                                  <p:stCondLst>
                                    <p:cond delay="0"/>
                                  </p:stCondLst>
                                  <p:childTnLst>
                                    <p:set>
                                      <p:cBhvr>
                                        <p:cTn id="30" dur="1" fill="hold">
                                          <p:stCondLst>
                                            <p:cond delay="0"/>
                                          </p:stCondLst>
                                        </p:cTn>
                                        <p:tgtEl>
                                          <p:spTgt spid="344"/>
                                        </p:tgtEl>
                                        <p:attrNameLst>
                                          <p:attrName>style.visibility</p:attrName>
                                        </p:attrNameLst>
                                      </p:cBhvr>
                                      <p:to>
                                        <p:strVal val="visible"/>
                                      </p:to>
                                    </p:set>
                                    <p:animEffect transition="in" filter="fade">
                                      <p:cBhvr>
                                        <p:cTn id="31" dur="500"/>
                                        <p:tgtEl>
                                          <p:spTgt spid="344"/>
                                        </p:tgtEl>
                                      </p:cBhvr>
                                    </p:animEffect>
                                  </p:childTnLst>
                                </p:cTn>
                              </p:par>
                              <p:par>
                                <p:cTn id="32" presetID="10" presetClass="entr" presetSubtype="0" fill="hold" nodeType="withEffect">
                                  <p:stCondLst>
                                    <p:cond delay="0"/>
                                  </p:stCondLst>
                                  <p:childTnLst>
                                    <p:set>
                                      <p:cBhvr>
                                        <p:cTn id="33" dur="1" fill="hold">
                                          <p:stCondLst>
                                            <p:cond delay="0"/>
                                          </p:stCondLst>
                                        </p:cTn>
                                        <p:tgtEl>
                                          <p:spTgt spid="353"/>
                                        </p:tgtEl>
                                        <p:attrNameLst>
                                          <p:attrName>style.visibility</p:attrName>
                                        </p:attrNameLst>
                                      </p:cBhvr>
                                      <p:to>
                                        <p:strVal val="visible"/>
                                      </p:to>
                                    </p:set>
                                    <p:animEffect transition="in" filter="fade">
                                      <p:cBhvr>
                                        <p:cTn id="34" dur="500"/>
                                        <p:tgtEl>
                                          <p:spTgt spid="353"/>
                                        </p:tgtEl>
                                      </p:cBhvr>
                                    </p:animEffect>
                                  </p:childTnLst>
                                </p:cTn>
                              </p:par>
                              <p:par>
                                <p:cTn id="35" presetID="10" presetClass="entr" presetSubtype="0" fill="hold" nodeType="withEffect">
                                  <p:stCondLst>
                                    <p:cond delay="0"/>
                                  </p:stCondLst>
                                  <p:childTnLst>
                                    <p:set>
                                      <p:cBhvr>
                                        <p:cTn id="36" dur="1" fill="hold">
                                          <p:stCondLst>
                                            <p:cond delay="0"/>
                                          </p:stCondLst>
                                        </p:cTn>
                                        <p:tgtEl>
                                          <p:spTgt spid="362"/>
                                        </p:tgtEl>
                                        <p:attrNameLst>
                                          <p:attrName>style.visibility</p:attrName>
                                        </p:attrNameLst>
                                      </p:cBhvr>
                                      <p:to>
                                        <p:strVal val="visible"/>
                                      </p:to>
                                    </p:set>
                                    <p:animEffect transition="in" filter="fade">
                                      <p:cBhvr>
                                        <p:cTn id="37" dur="500"/>
                                        <p:tgtEl>
                                          <p:spTgt spid="362"/>
                                        </p:tgtEl>
                                      </p:cBhvr>
                                    </p:animEffect>
                                  </p:childTnLst>
                                </p:cTn>
                              </p:par>
                              <p:par>
                                <p:cTn id="38" presetID="10" presetClass="entr" presetSubtype="0" fill="hold" nodeType="withEffect">
                                  <p:stCondLst>
                                    <p:cond delay="0"/>
                                  </p:stCondLst>
                                  <p:childTnLst>
                                    <p:set>
                                      <p:cBhvr>
                                        <p:cTn id="39" dur="1" fill="hold">
                                          <p:stCondLst>
                                            <p:cond delay="0"/>
                                          </p:stCondLst>
                                        </p:cTn>
                                        <p:tgtEl>
                                          <p:spTgt spid="330"/>
                                        </p:tgtEl>
                                        <p:attrNameLst>
                                          <p:attrName>style.visibility</p:attrName>
                                        </p:attrNameLst>
                                      </p:cBhvr>
                                      <p:to>
                                        <p:strVal val="visible"/>
                                      </p:to>
                                    </p:set>
                                    <p:animEffect transition="in" filter="fade">
                                      <p:cBhvr>
                                        <p:cTn id="40" dur="500"/>
                                        <p:tgtEl>
                                          <p:spTgt spid="330"/>
                                        </p:tgtEl>
                                      </p:cBhvr>
                                    </p:animEffect>
                                  </p:childTnLst>
                                </p:cTn>
                              </p:par>
                              <p:par>
                                <p:cTn id="41" presetID="10" presetClass="entr" presetSubtype="0" fill="hold" nodeType="withEffect">
                                  <p:stCondLst>
                                    <p:cond delay="0"/>
                                  </p:stCondLst>
                                  <p:childTnLst>
                                    <p:set>
                                      <p:cBhvr>
                                        <p:cTn id="42" dur="1" fill="hold">
                                          <p:stCondLst>
                                            <p:cond delay="0"/>
                                          </p:stCondLst>
                                        </p:cTn>
                                        <p:tgtEl>
                                          <p:spTgt spid="336"/>
                                        </p:tgtEl>
                                        <p:attrNameLst>
                                          <p:attrName>style.visibility</p:attrName>
                                        </p:attrNameLst>
                                      </p:cBhvr>
                                      <p:to>
                                        <p:strVal val="visible"/>
                                      </p:to>
                                    </p:set>
                                    <p:animEffect transition="in" filter="fade">
                                      <p:cBhvr>
                                        <p:cTn id="43" dur="500"/>
                                        <p:tgtEl>
                                          <p:spTgt spid="336"/>
                                        </p:tgtEl>
                                      </p:cBhvr>
                                    </p:animEffect>
                                  </p:childTnLst>
                                </p:cTn>
                              </p:par>
                              <p:par>
                                <p:cTn id="44" presetID="10" presetClass="entr" presetSubtype="0" fill="hold" nodeType="withEffect">
                                  <p:stCondLst>
                                    <p:cond delay="0"/>
                                  </p:stCondLst>
                                  <p:childTnLst>
                                    <p:set>
                                      <p:cBhvr>
                                        <p:cTn id="45" dur="1" fill="hold">
                                          <p:stCondLst>
                                            <p:cond delay="0"/>
                                          </p:stCondLst>
                                        </p:cTn>
                                        <p:tgtEl>
                                          <p:spTgt spid="351"/>
                                        </p:tgtEl>
                                        <p:attrNameLst>
                                          <p:attrName>style.visibility</p:attrName>
                                        </p:attrNameLst>
                                      </p:cBhvr>
                                      <p:to>
                                        <p:strVal val="visible"/>
                                      </p:to>
                                    </p:set>
                                    <p:animEffect transition="in" filter="fade">
                                      <p:cBhvr>
                                        <p:cTn id="46" dur="500"/>
                                        <p:tgtEl>
                                          <p:spTgt spid="351"/>
                                        </p:tgtEl>
                                      </p:cBhvr>
                                    </p:animEffect>
                                  </p:childTnLst>
                                </p:cTn>
                              </p:par>
                              <p:par>
                                <p:cTn id="47" presetID="10" presetClass="entr" presetSubtype="0" fill="hold" nodeType="withEffect">
                                  <p:stCondLst>
                                    <p:cond delay="0"/>
                                  </p:stCondLst>
                                  <p:childTnLst>
                                    <p:set>
                                      <p:cBhvr>
                                        <p:cTn id="48" dur="1" fill="hold">
                                          <p:stCondLst>
                                            <p:cond delay="0"/>
                                          </p:stCondLst>
                                        </p:cTn>
                                        <p:tgtEl>
                                          <p:spTgt spid="332"/>
                                        </p:tgtEl>
                                        <p:attrNameLst>
                                          <p:attrName>style.visibility</p:attrName>
                                        </p:attrNameLst>
                                      </p:cBhvr>
                                      <p:to>
                                        <p:strVal val="visible"/>
                                      </p:to>
                                    </p:set>
                                    <p:animEffect transition="in" filter="fade">
                                      <p:cBhvr>
                                        <p:cTn id="49" dur="500"/>
                                        <p:tgtEl>
                                          <p:spTgt spid="332"/>
                                        </p:tgtEl>
                                      </p:cBhvr>
                                    </p:animEffect>
                                  </p:childTnLst>
                                </p:cTn>
                              </p:par>
                              <p:par>
                                <p:cTn id="50" presetID="10" presetClass="entr" presetSubtype="0" fill="hold" nodeType="withEffect">
                                  <p:stCondLst>
                                    <p:cond delay="0"/>
                                  </p:stCondLst>
                                  <p:childTnLst>
                                    <p:set>
                                      <p:cBhvr>
                                        <p:cTn id="51" dur="1" fill="hold">
                                          <p:stCondLst>
                                            <p:cond delay="0"/>
                                          </p:stCondLst>
                                        </p:cTn>
                                        <p:tgtEl>
                                          <p:spTgt spid="349"/>
                                        </p:tgtEl>
                                        <p:attrNameLst>
                                          <p:attrName>style.visibility</p:attrName>
                                        </p:attrNameLst>
                                      </p:cBhvr>
                                      <p:to>
                                        <p:strVal val="visible"/>
                                      </p:to>
                                    </p:set>
                                    <p:animEffect transition="in" filter="fade">
                                      <p:cBhvr>
                                        <p:cTn id="52" dur="500"/>
                                        <p:tgtEl>
                                          <p:spTgt spid="349"/>
                                        </p:tgtEl>
                                      </p:cBhvr>
                                    </p:animEffect>
                                  </p:childTnLst>
                                </p:cTn>
                              </p:par>
                              <p:par>
                                <p:cTn id="53" presetID="10" presetClass="entr" presetSubtype="0" fill="hold" nodeType="withEffect">
                                  <p:stCondLst>
                                    <p:cond delay="0"/>
                                  </p:stCondLst>
                                  <p:childTnLst>
                                    <p:set>
                                      <p:cBhvr>
                                        <p:cTn id="54" dur="1" fill="hold">
                                          <p:stCondLst>
                                            <p:cond delay="0"/>
                                          </p:stCondLst>
                                        </p:cTn>
                                        <p:tgtEl>
                                          <p:spTgt spid="329"/>
                                        </p:tgtEl>
                                        <p:attrNameLst>
                                          <p:attrName>style.visibility</p:attrName>
                                        </p:attrNameLst>
                                      </p:cBhvr>
                                      <p:to>
                                        <p:strVal val="visible"/>
                                      </p:to>
                                    </p:set>
                                    <p:animEffect transition="in" filter="fade">
                                      <p:cBhvr>
                                        <p:cTn id="55" dur="500"/>
                                        <p:tgtEl>
                                          <p:spTgt spid="329"/>
                                        </p:tgtEl>
                                      </p:cBhvr>
                                    </p:animEffect>
                                  </p:childTnLst>
                                </p:cTn>
                              </p:par>
                              <p:par>
                                <p:cTn id="56" presetID="10" presetClass="entr" presetSubtype="0" fill="hold" nodeType="withEffect">
                                  <p:stCondLst>
                                    <p:cond delay="0"/>
                                  </p:stCondLst>
                                  <p:childTnLst>
                                    <p:set>
                                      <p:cBhvr>
                                        <p:cTn id="57" dur="1" fill="hold">
                                          <p:stCondLst>
                                            <p:cond delay="0"/>
                                          </p:stCondLst>
                                        </p:cTn>
                                        <p:tgtEl>
                                          <p:spTgt spid="354"/>
                                        </p:tgtEl>
                                        <p:attrNameLst>
                                          <p:attrName>style.visibility</p:attrName>
                                        </p:attrNameLst>
                                      </p:cBhvr>
                                      <p:to>
                                        <p:strVal val="visible"/>
                                      </p:to>
                                    </p:set>
                                    <p:animEffect transition="in" filter="fade">
                                      <p:cBhvr>
                                        <p:cTn id="58" dur="500"/>
                                        <p:tgtEl>
                                          <p:spTgt spid="354"/>
                                        </p:tgtEl>
                                      </p:cBhvr>
                                    </p:animEffect>
                                  </p:childTnLst>
                                </p:cTn>
                              </p:par>
                              <p:par>
                                <p:cTn id="59" presetID="10" presetClass="entr" presetSubtype="0" fill="hold" nodeType="withEffect">
                                  <p:stCondLst>
                                    <p:cond delay="0"/>
                                  </p:stCondLst>
                                  <p:childTnLst>
                                    <p:set>
                                      <p:cBhvr>
                                        <p:cTn id="60" dur="1" fill="hold">
                                          <p:stCondLst>
                                            <p:cond delay="0"/>
                                          </p:stCondLst>
                                        </p:cTn>
                                        <p:tgtEl>
                                          <p:spTgt spid="355"/>
                                        </p:tgtEl>
                                        <p:attrNameLst>
                                          <p:attrName>style.visibility</p:attrName>
                                        </p:attrNameLst>
                                      </p:cBhvr>
                                      <p:to>
                                        <p:strVal val="visible"/>
                                      </p:to>
                                    </p:set>
                                    <p:animEffect transition="in" filter="fade">
                                      <p:cBhvr>
                                        <p:cTn id="61" dur="500"/>
                                        <p:tgtEl>
                                          <p:spTgt spid="355"/>
                                        </p:tgtEl>
                                      </p:cBhvr>
                                    </p:animEffect>
                                  </p:childTnLst>
                                </p:cTn>
                              </p:par>
                              <p:par>
                                <p:cTn id="62" presetID="10" presetClass="entr" presetSubtype="0" fill="hold" nodeType="withEffect">
                                  <p:stCondLst>
                                    <p:cond delay="0"/>
                                  </p:stCondLst>
                                  <p:childTnLst>
                                    <p:set>
                                      <p:cBhvr>
                                        <p:cTn id="63" dur="1" fill="hold">
                                          <p:stCondLst>
                                            <p:cond delay="0"/>
                                          </p:stCondLst>
                                        </p:cTn>
                                        <p:tgtEl>
                                          <p:spTgt spid="364"/>
                                        </p:tgtEl>
                                        <p:attrNameLst>
                                          <p:attrName>style.visibility</p:attrName>
                                        </p:attrNameLst>
                                      </p:cBhvr>
                                      <p:to>
                                        <p:strVal val="visible"/>
                                      </p:to>
                                    </p:set>
                                    <p:animEffect transition="in" filter="fade">
                                      <p:cBhvr>
                                        <p:cTn id="64" dur="500"/>
                                        <p:tgtEl>
                                          <p:spTgt spid="364"/>
                                        </p:tgtEl>
                                      </p:cBhvr>
                                    </p:animEffect>
                                  </p:childTnLst>
                                </p:cTn>
                              </p:par>
                              <p:par>
                                <p:cTn id="65" presetID="10" presetClass="entr" presetSubtype="0" fill="hold" nodeType="withEffect">
                                  <p:stCondLst>
                                    <p:cond delay="0"/>
                                  </p:stCondLst>
                                  <p:childTnLst>
                                    <p:set>
                                      <p:cBhvr>
                                        <p:cTn id="66" dur="1" fill="hold">
                                          <p:stCondLst>
                                            <p:cond delay="0"/>
                                          </p:stCondLst>
                                        </p:cTn>
                                        <p:tgtEl>
                                          <p:spTgt spid="366"/>
                                        </p:tgtEl>
                                        <p:attrNameLst>
                                          <p:attrName>style.visibility</p:attrName>
                                        </p:attrNameLst>
                                      </p:cBhvr>
                                      <p:to>
                                        <p:strVal val="visible"/>
                                      </p:to>
                                    </p:set>
                                    <p:animEffect transition="in" filter="fade">
                                      <p:cBhvr>
                                        <p:cTn id="67" dur="500"/>
                                        <p:tgtEl>
                                          <p:spTgt spid="366"/>
                                        </p:tgtEl>
                                      </p:cBhvr>
                                    </p:animEffect>
                                  </p:childTnLst>
                                </p:cTn>
                              </p:par>
                              <p:par>
                                <p:cTn id="68" presetID="10" presetClass="entr" presetSubtype="0" fill="hold" nodeType="withEffect">
                                  <p:stCondLst>
                                    <p:cond delay="0"/>
                                  </p:stCondLst>
                                  <p:childTnLst>
                                    <p:set>
                                      <p:cBhvr>
                                        <p:cTn id="69" dur="1" fill="hold">
                                          <p:stCondLst>
                                            <p:cond delay="0"/>
                                          </p:stCondLst>
                                        </p:cTn>
                                        <p:tgtEl>
                                          <p:spTgt spid="343"/>
                                        </p:tgtEl>
                                        <p:attrNameLst>
                                          <p:attrName>style.visibility</p:attrName>
                                        </p:attrNameLst>
                                      </p:cBhvr>
                                      <p:to>
                                        <p:strVal val="visible"/>
                                      </p:to>
                                    </p:set>
                                    <p:animEffect transition="in" filter="fade">
                                      <p:cBhvr>
                                        <p:cTn id="70" dur="500"/>
                                        <p:tgtEl>
                                          <p:spTgt spid="343"/>
                                        </p:tgtEl>
                                      </p:cBhvr>
                                    </p:animEffect>
                                  </p:childTnLst>
                                </p:cTn>
                              </p:par>
                              <p:par>
                                <p:cTn id="71" presetID="10" presetClass="entr" presetSubtype="0" fill="hold" nodeType="withEffect">
                                  <p:stCondLst>
                                    <p:cond delay="0"/>
                                  </p:stCondLst>
                                  <p:childTnLst>
                                    <p:set>
                                      <p:cBhvr>
                                        <p:cTn id="72" dur="1" fill="hold">
                                          <p:stCondLst>
                                            <p:cond delay="0"/>
                                          </p:stCondLst>
                                        </p:cTn>
                                        <p:tgtEl>
                                          <p:spTgt spid="337"/>
                                        </p:tgtEl>
                                        <p:attrNameLst>
                                          <p:attrName>style.visibility</p:attrName>
                                        </p:attrNameLst>
                                      </p:cBhvr>
                                      <p:to>
                                        <p:strVal val="visible"/>
                                      </p:to>
                                    </p:set>
                                    <p:animEffect transition="in" filter="fade">
                                      <p:cBhvr>
                                        <p:cTn id="73" dur="500"/>
                                        <p:tgtEl>
                                          <p:spTgt spid="337"/>
                                        </p:tgtEl>
                                      </p:cBhvr>
                                    </p:animEffect>
                                  </p:childTnLst>
                                </p:cTn>
                              </p:par>
                              <p:par>
                                <p:cTn id="74" presetID="10" presetClass="entr" presetSubtype="0" fill="hold" nodeType="withEffect">
                                  <p:stCondLst>
                                    <p:cond delay="0"/>
                                  </p:stCondLst>
                                  <p:childTnLst>
                                    <p:set>
                                      <p:cBhvr>
                                        <p:cTn id="75" dur="1" fill="hold">
                                          <p:stCondLst>
                                            <p:cond delay="0"/>
                                          </p:stCondLst>
                                        </p:cTn>
                                        <p:tgtEl>
                                          <p:spTgt spid="338"/>
                                        </p:tgtEl>
                                        <p:attrNameLst>
                                          <p:attrName>style.visibility</p:attrName>
                                        </p:attrNameLst>
                                      </p:cBhvr>
                                      <p:to>
                                        <p:strVal val="visible"/>
                                      </p:to>
                                    </p:set>
                                    <p:animEffect transition="in" filter="fade">
                                      <p:cBhvr>
                                        <p:cTn id="76" dur="500"/>
                                        <p:tgtEl>
                                          <p:spTgt spid="338"/>
                                        </p:tgtEl>
                                      </p:cBhvr>
                                    </p:animEffect>
                                  </p:childTnLst>
                                </p:cTn>
                              </p:par>
                              <p:par>
                                <p:cTn id="77" presetID="10" presetClass="entr" presetSubtype="0" fill="hold" nodeType="withEffect">
                                  <p:stCondLst>
                                    <p:cond delay="0"/>
                                  </p:stCondLst>
                                  <p:childTnLst>
                                    <p:set>
                                      <p:cBhvr>
                                        <p:cTn id="78" dur="1" fill="hold">
                                          <p:stCondLst>
                                            <p:cond delay="0"/>
                                          </p:stCondLst>
                                        </p:cTn>
                                        <p:tgtEl>
                                          <p:spTgt spid="339"/>
                                        </p:tgtEl>
                                        <p:attrNameLst>
                                          <p:attrName>style.visibility</p:attrName>
                                        </p:attrNameLst>
                                      </p:cBhvr>
                                      <p:to>
                                        <p:strVal val="visible"/>
                                      </p:to>
                                    </p:set>
                                    <p:animEffect transition="in" filter="fade">
                                      <p:cBhvr>
                                        <p:cTn id="79" dur="500"/>
                                        <p:tgtEl>
                                          <p:spTgt spid="339"/>
                                        </p:tgtEl>
                                      </p:cBhvr>
                                    </p:animEffect>
                                  </p:childTnLst>
                                </p:cTn>
                              </p:par>
                              <p:par>
                                <p:cTn id="80" presetID="10" presetClass="entr" presetSubtype="0" fill="hold" nodeType="withEffect">
                                  <p:stCondLst>
                                    <p:cond delay="0"/>
                                  </p:stCondLst>
                                  <p:childTnLst>
                                    <p:set>
                                      <p:cBhvr>
                                        <p:cTn id="81" dur="1" fill="hold">
                                          <p:stCondLst>
                                            <p:cond delay="0"/>
                                          </p:stCondLst>
                                        </p:cTn>
                                        <p:tgtEl>
                                          <p:spTgt spid="328"/>
                                        </p:tgtEl>
                                        <p:attrNameLst>
                                          <p:attrName>style.visibility</p:attrName>
                                        </p:attrNameLst>
                                      </p:cBhvr>
                                      <p:to>
                                        <p:strVal val="visible"/>
                                      </p:to>
                                    </p:set>
                                    <p:animEffect transition="in" filter="fade">
                                      <p:cBhvr>
                                        <p:cTn id="82" dur="500"/>
                                        <p:tgtEl>
                                          <p:spTgt spid="328"/>
                                        </p:tgtEl>
                                      </p:cBhvr>
                                    </p:animEffect>
                                  </p:childTnLst>
                                </p:cTn>
                              </p:par>
                              <p:par>
                                <p:cTn id="83" presetID="10" presetClass="entr" presetSubtype="0" fill="hold" nodeType="withEffect">
                                  <p:stCondLst>
                                    <p:cond delay="0"/>
                                  </p:stCondLst>
                                  <p:childTnLst>
                                    <p:set>
                                      <p:cBhvr>
                                        <p:cTn id="84" dur="1" fill="hold">
                                          <p:stCondLst>
                                            <p:cond delay="0"/>
                                          </p:stCondLst>
                                        </p:cTn>
                                        <p:tgtEl>
                                          <p:spTgt spid="340"/>
                                        </p:tgtEl>
                                        <p:attrNameLst>
                                          <p:attrName>style.visibility</p:attrName>
                                        </p:attrNameLst>
                                      </p:cBhvr>
                                      <p:to>
                                        <p:strVal val="visible"/>
                                      </p:to>
                                    </p:set>
                                    <p:animEffect transition="in" filter="fade">
                                      <p:cBhvr>
                                        <p:cTn id="85" dur="500"/>
                                        <p:tgtEl>
                                          <p:spTgt spid="340"/>
                                        </p:tgtEl>
                                      </p:cBhvr>
                                    </p:animEffect>
                                  </p:childTnLst>
                                </p:cTn>
                              </p:par>
                              <p:par>
                                <p:cTn id="86" presetID="10" presetClass="entr" presetSubtype="0" fill="hold" nodeType="withEffect">
                                  <p:stCondLst>
                                    <p:cond delay="0"/>
                                  </p:stCondLst>
                                  <p:childTnLst>
                                    <p:set>
                                      <p:cBhvr>
                                        <p:cTn id="87" dur="1" fill="hold">
                                          <p:stCondLst>
                                            <p:cond delay="0"/>
                                          </p:stCondLst>
                                        </p:cTn>
                                        <p:tgtEl>
                                          <p:spTgt spid="334"/>
                                        </p:tgtEl>
                                        <p:attrNameLst>
                                          <p:attrName>style.visibility</p:attrName>
                                        </p:attrNameLst>
                                      </p:cBhvr>
                                      <p:to>
                                        <p:strVal val="visible"/>
                                      </p:to>
                                    </p:set>
                                    <p:animEffect transition="in" filter="fade">
                                      <p:cBhvr>
                                        <p:cTn id="88" dur="500"/>
                                        <p:tgtEl>
                                          <p:spTgt spid="334"/>
                                        </p:tgtEl>
                                      </p:cBhvr>
                                    </p:animEffect>
                                  </p:childTnLst>
                                </p:cTn>
                              </p:par>
                              <p:par>
                                <p:cTn id="89" presetID="10" presetClass="entr" presetSubtype="0" fill="hold" nodeType="withEffect">
                                  <p:stCondLst>
                                    <p:cond delay="0"/>
                                  </p:stCondLst>
                                  <p:childTnLst>
                                    <p:set>
                                      <p:cBhvr>
                                        <p:cTn id="90" dur="1" fill="hold">
                                          <p:stCondLst>
                                            <p:cond delay="0"/>
                                          </p:stCondLst>
                                        </p:cTn>
                                        <p:tgtEl>
                                          <p:spTgt spid="342"/>
                                        </p:tgtEl>
                                        <p:attrNameLst>
                                          <p:attrName>style.visibility</p:attrName>
                                        </p:attrNameLst>
                                      </p:cBhvr>
                                      <p:to>
                                        <p:strVal val="visible"/>
                                      </p:to>
                                    </p:set>
                                    <p:animEffect transition="in" filter="fade">
                                      <p:cBhvr>
                                        <p:cTn id="91" dur="500"/>
                                        <p:tgtEl>
                                          <p:spTgt spid="342"/>
                                        </p:tgtEl>
                                      </p:cBhvr>
                                    </p:animEffect>
                                  </p:childTnLst>
                                </p:cTn>
                              </p:par>
                              <p:par>
                                <p:cTn id="92" presetID="10" presetClass="entr" presetSubtype="0" fill="hold" nodeType="withEffect">
                                  <p:stCondLst>
                                    <p:cond delay="0"/>
                                  </p:stCondLst>
                                  <p:childTnLst>
                                    <p:set>
                                      <p:cBhvr>
                                        <p:cTn id="93" dur="1" fill="hold">
                                          <p:stCondLst>
                                            <p:cond delay="0"/>
                                          </p:stCondLst>
                                        </p:cTn>
                                        <p:tgtEl>
                                          <p:spTgt spid="341"/>
                                        </p:tgtEl>
                                        <p:attrNameLst>
                                          <p:attrName>style.visibility</p:attrName>
                                        </p:attrNameLst>
                                      </p:cBhvr>
                                      <p:to>
                                        <p:strVal val="visible"/>
                                      </p:to>
                                    </p:set>
                                    <p:animEffect transition="in" filter="fade">
                                      <p:cBhvr>
                                        <p:cTn id="94" dur="500"/>
                                        <p:tgtEl>
                                          <p:spTgt spid="341"/>
                                        </p:tgtEl>
                                      </p:cBhvr>
                                    </p:animEffect>
                                  </p:childTnLst>
                                </p:cTn>
                              </p:par>
                              <p:par>
                                <p:cTn id="95" presetID="10" presetClass="entr" presetSubtype="0" fill="hold" nodeType="withEffect">
                                  <p:stCondLst>
                                    <p:cond delay="0"/>
                                  </p:stCondLst>
                                  <p:childTnLst>
                                    <p:set>
                                      <p:cBhvr>
                                        <p:cTn id="96" dur="1" fill="hold">
                                          <p:stCondLst>
                                            <p:cond delay="0"/>
                                          </p:stCondLst>
                                        </p:cTn>
                                        <p:tgtEl>
                                          <p:spTgt spid="345"/>
                                        </p:tgtEl>
                                        <p:attrNameLst>
                                          <p:attrName>style.visibility</p:attrName>
                                        </p:attrNameLst>
                                      </p:cBhvr>
                                      <p:to>
                                        <p:strVal val="visible"/>
                                      </p:to>
                                    </p:set>
                                    <p:animEffect transition="in" filter="fade">
                                      <p:cBhvr>
                                        <p:cTn id="97" dur="500"/>
                                        <p:tgtEl>
                                          <p:spTgt spid="345"/>
                                        </p:tgtEl>
                                      </p:cBhvr>
                                    </p:animEffect>
                                  </p:childTnLst>
                                </p:cTn>
                              </p:par>
                              <p:par>
                                <p:cTn id="98" presetID="10" presetClass="entr" presetSubtype="0" fill="hold" nodeType="withEffect">
                                  <p:stCondLst>
                                    <p:cond delay="0"/>
                                  </p:stCondLst>
                                  <p:childTnLst>
                                    <p:set>
                                      <p:cBhvr>
                                        <p:cTn id="99" dur="1" fill="hold">
                                          <p:stCondLst>
                                            <p:cond delay="0"/>
                                          </p:stCondLst>
                                        </p:cTn>
                                        <p:tgtEl>
                                          <p:spTgt spid="347"/>
                                        </p:tgtEl>
                                        <p:attrNameLst>
                                          <p:attrName>style.visibility</p:attrName>
                                        </p:attrNameLst>
                                      </p:cBhvr>
                                      <p:to>
                                        <p:strVal val="visible"/>
                                      </p:to>
                                    </p:set>
                                    <p:animEffect transition="in" filter="fade">
                                      <p:cBhvr>
                                        <p:cTn id="100" dur="500"/>
                                        <p:tgtEl>
                                          <p:spTgt spid="347"/>
                                        </p:tgtEl>
                                      </p:cBhvr>
                                    </p:animEffect>
                                  </p:childTnLst>
                                </p:cTn>
                              </p:par>
                              <p:par>
                                <p:cTn id="101" presetID="10" presetClass="entr" presetSubtype="0" fill="hold" nodeType="withEffect">
                                  <p:stCondLst>
                                    <p:cond delay="0"/>
                                  </p:stCondLst>
                                  <p:childTnLst>
                                    <p:set>
                                      <p:cBhvr>
                                        <p:cTn id="102" dur="1" fill="hold">
                                          <p:stCondLst>
                                            <p:cond delay="0"/>
                                          </p:stCondLst>
                                        </p:cTn>
                                        <p:tgtEl>
                                          <p:spTgt spid="346"/>
                                        </p:tgtEl>
                                        <p:attrNameLst>
                                          <p:attrName>style.visibility</p:attrName>
                                        </p:attrNameLst>
                                      </p:cBhvr>
                                      <p:to>
                                        <p:strVal val="visible"/>
                                      </p:to>
                                    </p:set>
                                    <p:animEffect transition="in" filter="fade">
                                      <p:cBhvr>
                                        <p:cTn id="103" dur="500"/>
                                        <p:tgtEl>
                                          <p:spTgt spid="346"/>
                                        </p:tgtEl>
                                      </p:cBhvr>
                                    </p:animEffect>
                                  </p:childTnLst>
                                </p:cTn>
                              </p:par>
                              <p:par>
                                <p:cTn id="104" presetID="10" presetClass="entr" presetSubtype="0" fill="hold" nodeType="with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500"/>
                                        <p:tgtEl>
                                          <p:spTgt spid="358"/>
                                        </p:tgtEl>
                                      </p:cBhvr>
                                    </p:animEffect>
                                  </p:childTnLst>
                                </p:cTn>
                              </p:par>
                              <p:par>
                                <p:cTn id="107" presetID="10" presetClass="entr" presetSubtype="0" fill="hold" nodeType="withEffect">
                                  <p:stCondLst>
                                    <p:cond delay="0"/>
                                  </p:stCondLst>
                                  <p:childTnLst>
                                    <p:set>
                                      <p:cBhvr>
                                        <p:cTn id="108" dur="1" fill="hold">
                                          <p:stCondLst>
                                            <p:cond delay="0"/>
                                          </p:stCondLst>
                                        </p:cTn>
                                        <p:tgtEl>
                                          <p:spTgt spid="348"/>
                                        </p:tgtEl>
                                        <p:attrNameLst>
                                          <p:attrName>style.visibility</p:attrName>
                                        </p:attrNameLst>
                                      </p:cBhvr>
                                      <p:to>
                                        <p:strVal val="visible"/>
                                      </p:to>
                                    </p:set>
                                    <p:animEffect transition="in" filter="fade">
                                      <p:cBhvr>
                                        <p:cTn id="109" dur="500"/>
                                        <p:tgtEl>
                                          <p:spTgt spid="348"/>
                                        </p:tgtEl>
                                      </p:cBhvr>
                                    </p:animEffect>
                                  </p:childTnLst>
                                </p:cTn>
                              </p:par>
                              <p:par>
                                <p:cTn id="110" presetID="10" presetClass="entr" presetSubtype="0" fill="hold" nodeType="withEffect">
                                  <p:stCondLst>
                                    <p:cond delay="0"/>
                                  </p:stCondLst>
                                  <p:childTnLst>
                                    <p:set>
                                      <p:cBhvr>
                                        <p:cTn id="111" dur="1" fill="hold">
                                          <p:stCondLst>
                                            <p:cond delay="0"/>
                                          </p:stCondLst>
                                        </p:cTn>
                                        <p:tgtEl>
                                          <p:spTgt spid="360"/>
                                        </p:tgtEl>
                                        <p:attrNameLst>
                                          <p:attrName>style.visibility</p:attrName>
                                        </p:attrNameLst>
                                      </p:cBhvr>
                                      <p:to>
                                        <p:strVal val="visible"/>
                                      </p:to>
                                    </p:set>
                                    <p:animEffect transition="in" filter="fade">
                                      <p:cBhvr>
                                        <p:cTn id="112" dur="500"/>
                                        <p:tgtEl>
                                          <p:spTgt spid="360"/>
                                        </p:tgtEl>
                                      </p:cBhvr>
                                    </p:animEffect>
                                  </p:childTnLst>
                                </p:cTn>
                              </p:par>
                              <p:par>
                                <p:cTn id="113" presetID="10" presetClass="entr" presetSubtype="0" fill="hold" nodeType="withEffect">
                                  <p:stCondLst>
                                    <p:cond delay="0"/>
                                  </p:stCondLst>
                                  <p:childTnLst>
                                    <p:set>
                                      <p:cBhvr>
                                        <p:cTn id="114" dur="1" fill="hold">
                                          <p:stCondLst>
                                            <p:cond delay="0"/>
                                          </p:stCondLst>
                                        </p:cTn>
                                        <p:tgtEl>
                                          <p:spTgt spid="370"/>
                                        </p:tgtEl>
                                        <p:attrNameLst>
                                          <p:attrName>style.visibility</p:attrName>
                                        </p:attrNameLst>
                                      </p:cBhvr>
                                      <p:to>
                                        <p:strVal val="visible"/>
                                      </p:to>
                                    </p:set>
                                    <p:animEffect transition="in" filter="fade">
                                      <p:cBhvr>
                                        <p:cTn id="115" dur="500"/>
                                        <p:tgtEl>
                                          <p:spTgt spid="370"/>
                                        </p:tgtEl>
                                      </p:cBhvr>
                                    </p:animEffect>
                                  </p:childTnLst>
                                </p:cTn>
                              </p:par>
                              <p:par>
                                <p:cTn id="116" presetID="10" presetClass="entr" presetSubtype="0" fill="hold" nodeType="withEffect">
                                  <p:stCondLst>
                                    <p:cond delay="0"/>
                                  </p:stCondLst>
                                  <p:childTnLst>
                                    <p:set>
                                      <p:cBhvr>
                                        <p:cTn id="117" dur="1" fill="hold">
                                          <p:stCondLst>
                                            <p:cond delay="0"/>
                                          </p:stCondLst>
                                        </p:cTn>
                                        <p:tgtEl>
                                          <p:spTgt spid="335"/>
                                        </p:tgtEl>
                                        <p:attrNameLst>
                                          <p:attrName>style.visibility</p:attrName>
                                        </p:attrNameLst>
                                      </p:cBhvr>
                                      <p:to>
                                        <p:strVal val="visible"/>
                                      </p:to>
                                    </p:set>
                                    <p:animEffect transition="in" filter="fade">
                                      <p:cBhvr>
                                        <p:cTn id="118" dur="500"/>
                                        <p:tgtEl>
                                          <p:spTgt spid="335"/>
                                        </p:tgtEl>
                                      </p:cBhvr>
                                    </p:animEffect>
                                  </p:childTnLst>
                                </p:cTn>
                              </p:par>
                              <p:par>
                                <p:cTn id="119" presetID="10" presetClass="entr" presetSubtype="0" fill="hold" nodeType="withEffect">
                                  <p:stCondLst>
                                    <p:cond delay="0"/>
                                  </p:stCondLst>
                                  <p:childTnLst>
                                    <p:set>
                                      <p:cBhvr>
                                        <p:cTn id="120" dur="1" fill="hold">
                                          <p:stCondLst>
                                            <p:cond delay="0"/>
                                          </p:stCondLst>
                                        </p:cTn>
                                        <p:tgtEl>
                                          <p:spTgt spid="371"/>
                                        </p:tgtEl>
                                        <p:attrNameLst>
                                          <p:attrName>style.visibility</p:attrName>
                                        </p:attrNameLst>
                                      </p:cBhvr>
                                      <p:to>
                                        <p:strVal val="visible"/>
                                      </p:to>
                                    </p:set>
                                    <p:animEffect transition="in" filter="fade">
                                      <p:cBhvr>
                                        <p:cTn id="121" dur="500"/>
                                        <p:tgtEl>
                                          <p:spTgt spid="371"/>
                                        </p:tgtEl>
                                      </p:cBhvr>
                                    </p:animEffect>
                                  </p:childTnLst>
                                </p:cTn>
                              </p:par>
                              <p:par>
                                <p:cTn id="122" presetID="10" presetClass="entr" presetSubtype="0" fill="hold" nodeType="withEffect">
                                  <p:stCondLst>
                                    <p:cond delay="0"/>
                                  </p:stCondLst>
                                  <p:childTnLst>
                                    <p:set>
                                      <p:cBhvr>
                                        <p:cTn id="123" dur="1" fill="hold">
                                          <p:stCondLst>
                                            <p:cond delay="0"/>
                                          </p:stCondLst>
                                        </p:cTn>
                                        <p:tgtEl>
                                          <p:spTgt spid="359"/>
                                        </p:tgtEl>
                                        <p:attrNameLst>
                                          <p:attrName>style.visibility</p:attrName>
                                        </p:attrNameLst>
                                      </p:cBhvr>
                                      <p:to>
                                        <p:strVal val="visible"/>
                                      </p:to>
                                    </p:set>
                                    <p:animEffect transition="in" filter="fade">
                                      <p:cBhvr>
                                        <p:cTn id="124" dur="500"/>
                                        <p:tgtEl>
                                          <p:spTgt spid="359"/>
                                        </p:tgtEl>
                                      </p:cBhvr>
                                    </p:animEffect>
                                  </p:childTnLst>
                                </p:cTn>
                              </p:par>
                              <p:par>
                                <p:cTn id="125" presetID="10" presetClass="entr" presetSubtype="0" fill="hold" nodeType="withEffect">
                                  <p:stCondLst>
                                    <p:cond delay="0"/>
                                  </p:stCondLst>
                                  <p:childTnLst>
                                    <p:set>
                                      <p:cBhvr>
                                        <p:cTn id="126" dur="1" fill="hold">
                                          <p:stCondLst>
                                            <p:cond delay="0"/>
                                          </p:stCondLst>
                                        </p:cTn>
                                        <p:tgtEl>
                                          <p:spTgt spid="357"/>
                                        </p:tgtEl>
                                        <p:attrNameLst>
                                          <p:attrName>style.visibility</p:attrName>
                                        </p:attrNameLst>
                                      </p:cBhvr>
                                      <p:to>
                                        <p:strVal val="visible"/>
                                      </p:to>
                                    </p:set>
                                    <p:animEffect transition="in" filter="fade">
                                      <p:cBhvr>
                                        <p:cTn id="127" dur="500"/>
                                        <p:tgtEl>
                                          <p:spTgt spid="35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67"/>
                                        </p:tgtEl>
                                        <p:attrNameLst>
                                          <p:attrName>style.visibility</p:attrName>
                                        </p:attrNameLst>
                                      </p:cBhvr>
                                      <p:to>
                                        <p:strVal val="visible"/>
                                      </p:to>
                                    </p:set>
                                    <p:animEffect transition="in" filter="fade">
                                      <p:cBhvr>
                                        <p:cTn id="132"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392083" y="408015"/>
            <a:ext cx="8596668" cy="58283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en-US" sz="2400"/>
              <a:t>Dataset- Proposition #2</a:t>
            </a:r>
            <a:endParaRPr sz="2400"/>
          </a:p>
        </p:txBody>
      </p:sp>
      <p:pic>
        <p:nvPicPr>
          <p:cNvPr id="377" name="Google Shape;377;p33"/>
          <p:cNvPicPr preferRelativeResize="0"/>
          <p:nvPr/>
        </p:nvPicPr>
        <p:blipFill rotWithShape="1">
          <a:blip r:embed="rId3">
            <a:alphaModFix/>
          </a:blip>
          <a:srcRect/>
          <a:stretch/>
        </p:blipFill>
        <p:spPr>
          <a:xfrm>
            <a:off x="272488" y="1324303"/>
            <a:ext cx="5447251" cy="503191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78" name="Google Shape;378;p33"/>
          <p:cNvPicPr preferRelativeResize="0"/>
          <p:nvPr/>
        </p:nvPicPr>
        <p:blipFill rotWithShape="1">
          <a:blip r:embed="rId4">
            <a:alphaModFix/>
          </a:blip>
          <a:srcRect/>
          <a:stretch/>
        </p:blipFill>
        <p:spPr>
          <a:xfrm>
            <a:off x="6098097" y="1324303"/>
            <a:ext cx="5781308" cy="503191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79" name="Google Shape;379;p33"/>
          <p:cNvSpPr txBox="1"/>
          <p:nvPr/>
        </p:nvSpPr>
        <p:spPr>
          <a:xfrm>
            <a:off x="1821490" y="6436118"/>
            <a:ext cx="20358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Dataset2_full.txt</a:t>
            </a:r>
            <a:endParaRPr sz="1800">
              <a:solidFill>
                <a:schemeClr val="dk1"/>
              </a:solidFill>
              <a:latin typeface="Trebuchet MS"/>
              <a:ea typeface="Trebuchet MS"/>
              <a:cs typeface="Trebuchet MS"/>
              <a:sym typeface="Trebuchet MS"/>
            </a:endParaRPr>
          </a:p>
        </p:txBody>
      </p:sp>
      <p:sp>
        <p:nvSpPr>
          <p:cNvPr id="380" name="Google Shape;380;p33"/>
          <p:cNvSpPr txBox="1"/>
          <p:nvPr/>
        </p:nvSpPr>
        <p:spPr>
          <a:xfrm>
            <a:off x="7809186" y="6440301"/>
            <a:ext cx="23332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Dataset2_holed.txt</a:t>
            </a:r>
            <a:endParaRPr sz="1800">
              <a:solidFill>
                <a:schemeClr val="dk1"/>
              </a:solidFill>
              <a:latin typeface="Trebuchet MS"/>
              <a:ea typeface="Trebuchet MS"/>
              <a:cs typeface="Trebuchet MS"/>
              <a:sym typeface="Trebuchet MS"/>
            </a:endParaRPr>
          </a:p>
        </p:txBody>
      </p:sp>
      <p:sp>
        <p:nvSpPr>
          <p:cNvPr id="381" name="Google Shape;381;p33"/>
          <p:cNvSpPr/>
          <p:nvPr/>
        </p:nvSpPr>
        <p:spPr>
          <a:xfrm>
            <a:off x="8293608" y="1930525"/>
            <a:ext cx="612648" cy="4389120"/>
          </a:xfrm>
          <a:prstGeom prst="rect">
            <a:avLst/>
          </a:prstGeom>
          <a:solidFill>
            <a:srgbClr val="FF0000">
              <a:alpha val="35686"/>
            </a:srgbClr>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2" name="Google Shape;382;p33"/>
          <p:cNvSpPr txBox="1"/>
          <p:nvPr/>
        </p:nvSpPr>
        <p:spPr>
          <a:xfrm>
            <a:off x="6976872" y="2240280"/>
            <a:ext cx="149047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Trebuchet MS"/>
                <a:ea typeface="Trebuchet MS"/>
                <a:cs typeface="Trebuchet MS"/>
                <a:sym typeface="Trebuchet MS"/>
              </a:rPr>
              <a:t>Missing data to be estimated</a:t>
            </a:r>
            <a:endParaRPr sz="1400">
              <a:solidFill>
                <a:schemeClr val="dk1"/>
              </a:solidFill>
              <a:latin typeface="Trebuchet MS"/>
              <a:ea typeface="Trebuchet MS"/>
              <a:cs typeface="Trebuchet MS"/>
              <a:sym typeface="Trebuchet MS"/>
            </a:endParaRPr>
          </a:p>
        </p:txBody>
      </p:sp>
      <p:sp>
        <p:nvSpPr>
          <p:cNvPr id="383" name="Google Shape;383;p33"/>
          <p:cNvSpPr txBox="1">
            <a:spLocks noGrp="1"/>
          </p:cNvSpPr>
          <p:nvPr>
            <p:ph type="sldNum" idx="12"/>
          </p:nvPr>
        </p:nvSpPr>
        <p:spPr>
          <a:xfrm>
            <a:off x="11281311" y="22545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16</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5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2"/>
                                        </p:tgtEl>
                                        <p:attrNameLst>
                                          <p:attrName>style.visibility</p:attrName>
                                        </p:attrNameLst>
                                      </p:cBhvr>
                                      <p:to>
                                        <p:strVal val="visible"/>
                                      </p:to>
                                    </p:set>
                                    <p:animEffect transition="in" filter="fade">
                                      <p:cBhvr>
                                        <p:cTn id="15" dur="500"/>
                                        <p:tgtEl>
                                          <p:spTgt spid="382"/>
                                        </p:tgtEl>
                                      </p:cBhvr>
                                    </p:animEffect>
                                  </p:childTnLst>
                                </p:cTn>
                              </p:par>
                              <p:par>
                                <p:cTn id="16" presetID="10" presetClass="entr" presetSubtype="0" fill="hold" nodeType="withEffect">
                                  <p:stCondLst>
                                    <p:cond delay="0"/>
                                  </p:stCondLst>
                                  <p:childTnLst>
                                    <p:set>
                                      <p:cBhvr>
                                        <p:cTn id="17" dur="1" fill="hold">
                                          <p:stCondLst>
                                            <p:cond delay="0"/>
                                          </p:stCondLst>
                                        </p:cTn>
                                        <p:tgtEl>
                                          <p:spTgt spid="381"/>
                                        </p:tgtEl>
                                        <p:attrNameLst>
                                          <p:attrName>style.visibility</p:attrName>
                                        </p:attrNameLst>
                                      </p:cBhvr>
                                      <p:to>
                                        <p:strVal val="visible"/>
                                      </p:to>
                                    </p:set>
                                    <p:animEffect transition="in" filter="fade">
                                      <p:cBhvr>
                                        <p:cTn id="18"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txBox="1">
            <a:spLocks noGrp="1"/>
          </p:cNvSpPr>
          <p:nvPr>
            <p:ph type="title"/>
          </p:nvPr>
        </p:nvSpPr>
        <p:spPr>
          <a:xfrm>
            <a:off x="494454" y="371856"/>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Questions</a:t>
            </a:r>
            <a:endParaRPr/>
          </a:p>
        </p:txBody>
      </p:sp>
      <p:sp>
        <p:nvSpPr>
          <p:cNvPr id="389" name="Google Shape;389;p34"/>
          <p:cNvSpPr txBox="1">
            <a:spLocks noGrp="1"/>
          </p:cNvSpPr>
          <p:nvPr>
            <p:ph type="body" idx="1"/>
          </p:nvPr>
        </p:nvSpPr>
        <p:spPr>
          <a:xfrm>
            <a:off x="329862" y="1032256"/>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Challenge Statement document : </a:t>
            </a:r>
            <a:endParaRPr dirty="0"/>
          </a:p>
          <a:p>
            <a:pPr marL="342900" lvl="0" indent="-342900" algn="l" rtl="0">
              <a:spcBef>
                <a:spcPts val="1000"/>
              </a:spcBef>
              <a:spcAft>
                <a:spcPts val="0"/>
              </a:spcAft>
              <a:buSzPts val="1440"/>
              <a:buChar char="►"/>
            </a:pPr>
            <a:r>
              <a:rPr lang="en-US" dirty="0"/>
              <a:t>Slack  </a:t>
            </a:r>
            <a:endParaRPr dirty="0"/>
          </a:p>
        </p:txBody>
      </p:sp>
      <p:sp>
        <p:nvSpPr>
          <p:cNvPr id="390" name="Google Shape;390;p34"/>
          <p:cNvSpPr txBox="1">
            <a:spLocks noGrp="1"/>
          </p:cNvSpPr>
          <p:nvPr>
            <p:ph type="sldNum" idx="12"/>
          </p:nvPr>
        </p:nvSpPr>
        <p:spPr>
          <a:xfrm>
            <a:off x="11333863" y="189293"/>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17</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txBox="1">
            <a:spLocks noGrp="1"/>
          </p:cNvSpPr>
          <p:nvPr>
            <p:ph type="title"/>
          </p:nvPr>
        </p:nvSpPr>
        <p:spPr>
          <a:xfrm>
            <a:off x="188519" y="2606565"/>
            <a:ext cx="9575591"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6000"/>
              <a:buFont typeface="Trebuchet MS"/>
              <a:buNone/>
            </a:pPr>
            <a:r>
              <a:rPr lang="en-US" sz="6000"/>
              <a:t>Thank you and Good Luck !</a:t>
            </a:r>
            <a:endParaRPr sz="6000"/>
          </a:p>
        </p:txBody>
      </p:sp>
      <p:sp>
        <p:nvSpPr>
          <p:cNvPr id="396" name="Google Shape;39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357294" y="262128"/>
            <a:ext cx="8596668" cy="6522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Workshop Plan</a:t>
            </a:r>
            <a:endParaRPr/>
          </a:p>
        </p:txBody>
      </p:sp>
      <p:sp>
        <p:nvSpPr>
          <p:cNvPr id="155" name="Google Shape;155;p19"/>
          <p:cNvSpPr txBox="1">
            <a:spLocks noGrp="1"/>
          </p:cNvSpPr>
          <p:nvPr>
            <p:ph type="body" idx="1"/>
          </p:nvPr>
        </p:nvSpPr>
        <p:spPr>
          <a:xfrm>
            <a:off x="357294" y="1173037"/>
            <a:ext cx="8596668" cy="544721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The description of Earth’s magnetic field, datasets, context of this challenge and the importance of monitoring geomagnetic activity.</a:t>
            </a:r>
            <a:endParaRPr dirty="0"/>
          </a:p>
          <a:p>
            <a:pPr marL="342900" lvl="0" indent="-342900" algn="l" rtl="0">
              <a:spcBef>
                <a:spcPts val="1000"/>
              </a:spcBef>
              <a:spcAft>
                <a:spcPts val="0"/>
              </a:spcAft>
              <a:buSzPts val="1440"/>
              <a:buChar char="►"/>
            </a:pPr>
            <a:r>
              <a:rPr lang="en-US" dirty="0"/>
              <a:t>The description of the Canada Geospatial Observatory (GO Canada)</a:t>
            </a:r>
            <a:endParaRPr dirty="0"/>
          </a:p>
          <a:p>
            <a:pPr marL="342900" lvl="0" indent="-342900" algn="l" rtl="0">
              <a:spcBef>
                <a:spcPts val="1000"/>
              </a:spcBef>
              <a:spcAft>
                <a:spcPts val="0"/>
              </a:spcAft>
              <a:buSzPts val="1440"/>
              <a:buChar char="►"/>
            </a:pPr>
            <a:r>
              <a:rPr lang="en-US" dirty="0"/>
              <a:t>The main problems related to the use of geomagnetic data</a:t>
            </a:r>
            <a:endParaRPr dirty="0"/>
          </a:p>
          <a:p>
            <a:pPr marL="742950" lvl="1" indent="-285750" algn="l" rtl="0">
              <a:spcBef>
                <a:spcPts val="1000"/>
              </a:spcBef>
              <a:spcAft>
                <a:spcPts val="0"/>
              </a:spcAft>
              <a:buSzPts val="1280"/>
              <a:buChar char="►"/>
            </a:pPr>
            <a:r>
              <a:rPr lang="en-US" dirty="0"/>
              <a:t>First problem: Parasitic magnetic fields</a:t>
            </a:r>
            <a:endParaRPr dirty="0"/>
          </a:p>
          <a:p>
            <a:pPr marL="742950" lvl="1" indent="-285750" algn="l" rtl="0">
              <a:spcBef>
                <a:spcPts val="1000"/>
              </a:spcBef>
              <a:spcAft>
                <a:spcPts val="0"/>
              </a:spcAft>
              <a:buSzPts val="1280"/>
              <a:buChar char="►"/>
            </a:pPr>
            <a:r>
              <a:rPr lang="en-US" dirty="0"/>
              <a:t>Second problem: The low density of measurement sites</a:t>
            </a:r>
            <a:endParaRPr dirty="0"/>
          </a:p>
          <a:p>
            <a:pPr marL="342900" lvl="0" indent="-342900" algn="l" rtl="0">
              <a:spcBef>
                <a:spcPts val="1000"/>
              </a:spcBef>
              <a:spcAft>
                <a:spcPts val="0"/>
              </a:spcAft>
              <a:buSzPts val="1440"/>
              <a:buChar char="►"/>
            </a:pPr>
            <a:r>
              <a:rPr lang="en-US" dirty="0"/>
              <a:t>Proposed solutions to the GO Canada Challenge</a:t>
            </a:r>
            <a:endParaRPr dirty="0"/>
          </a:p>
          <a:p>
            <a:pPr marL="742950" lvl="1" indent="-285750" algn="l" rtl="0">
              <a:spcBef>
                <a:spcPts val="1000"/>
              </a:spcBef>
              <a:spcAft>
                <a:spcPts val="0"/>
              </a:spcAft>
              <a:buSzPts val="1280"/>
              <a:buChar char="►"/>
            </a:pPr>
            <a:r>
              <a:rPr lang="en-US" dirty="0"/>
              <a:t>Identify parasitic magnetic fields.</a:t>
            </a:r>
            <a:endParaRPr dirty="0"/>
          </a:p>
          <a:p>
            <a:pPr marL="1143000" lvl="2" indent="-228600" algn="l" rtl="0">
              <a:spcBef>
                <a:spcPts val="1000"/>
              </a:spcBef>
              <a:spcAft>
                <a:spcPts val="0"/>
              </a:spcAft>
              <a:buSzPts val="1120"/>
              <a:buChar char="►"/>
            </a:pPr>
            <a:r>
              <a:rPr lang="en-US" dirty="0"/>
              <a:t>Description of the proposed solution</a:t>
            </a:r>
            <a:endParaRPr dirty="0"/>
          </a:p>
          <a:p>
            <a:pPr marL="1143000" lvl="2" indent="-228600" algn="l" rtl="0">
              <a:spcBef>
                <a:spcPts val="1000"/>
              </a:spcBef>
              <a:spcAft>
                <a:spcPts val="0"/>
              </a:spcAft>
              <a:buSzPts val="1120"/>
              <a:buChar char="►"/>
            </a:pPr>
            <a:r>
              <a:rPr lang="en-US" dirty="0"/>
              <a:t>Example of a dataset</a:t>
            </a:r>
            <a:endParaRPr dirty="0"/>
          </a:p>
          <a:p>
            <a:pPr marL="742950" lvl="1" indent="-285750" algn="l" rtl="0">
              <a:spcBef>
                <a:spcPts val="1000"/>
              </a:spcBef>
              <a:spcAft>
                <a:spcPts val="0"/>
              </a:spcAft>
              <a:buSzPts val="1280"/>
              <a:buChar char="►"/>
            </a:pPr>
            <a:r>
              <a:rPr lang="en-US" dirty="0"/>
              <a:t>Mapping Canadian geomagnetic activity</a:t>
            </a:r>
            <a:endParaRPr dirty="0"/>
          </a:p>
          <a:p>
            <a:pPr marL="1143000" lvl="2" indent="-228600" algn="l" rtl="0">
              <a:spcBef>
                <a:spcPts val="1000"/>
              </a:spcBef>
              <a:spcAft>
                <a:spcPts val="0"/>
              </a:spcAft>
              <a:buSzPts val="1120"/>
              <a:buChar char="►"/>
            </a:pPr>
            <a:r>
              <a:rPr lang="en-US" dirty="0"/>
              <a:t>Description of the solution</a:t>
            </a:r>
            <a:endParaRPr dirty="0"/>
          </a:p>
          <a:p>
            <a:pPr marL="1143000" lvl="2" indent="-228600" algn="l" rtl="0">
              <a:spcBef>
                <a:spcPts val="1000"/>
              </a:spcBef>
              <a:spcAft>
                <a:spcPts val="0"/>
              </a:spcAft>
              <a:buSzPts val="1120"/>
              <a:buChar char="►"/>
            </a:pPr>
            <a:r>
              <a:rPr lang="en-US" dirty="0"/>
              <a:t>Link to the first solution proposal</a:t>
            </a:r>
            <a:endParaRPr dirty="0"/>
          </a:p>
          <a:p>
            <a:pPr marL="1143000" lvl="2" indent="-228600" algn="l" rtl="0">
              <a:spcBef>
                <a:spcPts val="1000"/>
              </a:spcBef>
              <a:spcAft>
                <a:spcPts val="0"/>
              </a:spcAft>
              <a:buSzPts val="1120"/>
              <a:buChar char="►"/>
            </a:pPr>
            <a:r>
              <a:rPr lang="en-US" dirty="0"/>
              <a:t>Example of a dataset</a:t>
            </a:r>
            <a:endParaRPr dirty="0"/>
          </a:p>
        </p:txBody>
      </p:sp>
      <p:sp>
        <p:nvSpPr>
          <p:cNvPr id="156" name="Google Shape;156;p19"/>
          <p:cNvSpPr txBox="1">
            <a:spLocks noGrp="1"/>
          </p:cNvSpPr>
          <p:nvPr>
            <p:ph type="sldNum" idx="12"/>
          </p:nvPr>
        </p:nvSpPr>
        <p:spPr>
          <a:xfrm>
            <a:off x="11187559" y="160338"/>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2</a:t>
            </a:fld>
            <a:endParaRPr>
              <a:solidFill>
                <a:schemeClr val="dk1"/>
              </a:solidFill>
            </a:endParaRPr>
          </a:p>
        </p:txBody>
      </p:sp>
      <p:sp>
        <p:nvSpPr>
          <p:cNvPr id="157" name="Google Shape;157;p19" descr="Image associÃ©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58" name="Google Shape;158;p19"/>
          <p:cNvPicPr preferRelativeResize="0"/>
          <p:nvPr/>
        </p:nvPicPr>
        <p:blipFill rotWithShape="1">
          <a:blip r:embed="rId3">
            <a:alphaModFix/>
          </a:blip>
          <a:srcRect/>
          <a:stretch/>
        </p:blipFill>
        <p:spPr>
          <a:xfrm>
            <a:off x="6680328" y="3052592"/>
            <a:ext cx="2593674" cy="28481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5">
                                            <p:txEl>
                                              <p:pRg st="3" end="3"/>
                                            </p:txEl>
                                          </p:spTgt>
                                        </p:tgtEl>
                                        <p:attrNameLst>
                                          <p:attrName>style.visibility</p:attrName>
                                        </p:attrNameLst>
                                      </p:cBhvr>
                                      <p:to>
                                        <p:strVal val="visible"/>
                                      </p:to>
                                    </p:set>
                                    <p:animEffect transition="in" filter="fade">
                                      <p:cBhvr>
                                        <p:cTn id="20" dur="500"/>
                                        <p:tgtEl>
                                          <p:spTgt spid="15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5">
                                            <p:txEl>
                                              <p:pRg st="4" end="4"/>
                                            </p:txEl>
                                          </p:spTgt>
                                        </p:tgtEl>
                                        <p:attrNameLst>
                                          <p:attrName>style.visibility</p:attrName>
                                        </p:attrNameLst>
                                      </p:cBhvr>
                                      <p:to>
                                        <p:strVal val="visible"/>
                                      </p:to>
                                    </p:set>
                                    <p:animEffect transition="in" filter="fade">
                                      <p:cBhvr>
                                        <p:cTn id="23" dur="500"/>
                                        <p:tgtEl>
                                          <p:spTgt spid="15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5">
                                            <p:txEl>
                                              <p:pRg st="5" end="5"/>
                                            </p:txEl>
                                          </p:spTgt>
                                        </p:tgtEl>
                                        <p:attrNameLst>
                                          <p:attrName>style.visibility</p:attrName>
                                        </p:attrNameLst>
                                      </p:cBhvr>
                                      <p:to>
                                        <p:strVal val="visible"/>
                                      </p:to>
                                    </p:set>
                                    <p:animEffect transition="in" filter="fade">
                                      <p:cBhvr>
                                        <p:cTn id="28" dur="500"/>
                                        <p:tgtEl>
                                          <p:spTgt spid="15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5">
                                            <p:txEl>
                                              <p:pRg st="6" end="6"/>
                                            </p:txEl>
                                          </p:spTgt>
                                        </p:tgtEl>
                                        <p:attrNameLst>
                                          <p:attrName>style.visibility</p:attrName>
                                        </p:attrNameLst>
                                      </p:cBhvr>
                                      <p:to>
                                        <p:strVal val="visible"/>
                                      </p:to>
                                    </p:set>
                                    <p:animEffect transition="in" filter="fade">
                                      <p:cBhvr>
                                        <p:cTn id="31" dur="500"/>
                                        <p:tgtEl>
                                          <p:spTgt spid="15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5">
                                            <p:txEl>
                                              <p:pRg st="7" end="7"/>
                                            </p:txEl>
                                          </p:spTgt>
                                        </p:tgtEl>
                                        <p:attrNameLst>
                                          <p:attrName>style.visibility</p:attrName>
                                        </p:attrNameLst>
                                      </p:cBhvr>
                                      <p:to>
                                        <p:strVal val="visible"/>
                                      </p:to>
                                    </p:set>
                                    <p:animEffect transition="in" filter="fade">
                                      <p:cBhvr>
                                        <p:cTn id="34" dur="500"/>
                                        <p:tgtEl>
                                          <p:spTgt spid="155">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5">
                                            <p:txEl>
                                              <p:pRg st="8" end="8"/>
                                            </p:txEl>
                                          </p:spTgt>
                                        </p:tgtEl>
                                        <p:attrNameLst>
                                          <p:attrName>style.visibility</p:attrName>
                                        </p:attrNameLst>
                                      </p:cBhvr>
                                      <p:to>
                                        <p:strVal val="visible"/>
                                      </p:to>
                                    </p:set>
                                    <p:animEffect transition="in" filter="fade">
                                      <p:cBhvr>
                                        <p:cTn id="37" dur="500"/>
                                        <p:tgtEl>
                                          <p:spTgt spid="15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xEl>
                                              <p:pRg st="9" end="9"/>
                                            </p:txEl>
                                          </p:spTgt>
                                        </p:tgtEl>
                                        <p:attrNameLst>
                                          <p:attrName>style.visibility</p:attrName>
                                        </p:attrNameLst>
                                      </p:cBhvr>
                                      <p:to>
                                        <p:strVal val="visible"/>
                                      </p:to>
                                    </p:set>
                                    <p:animEffect transition="in" filter="fade">
                                      <p:cBhvr>
                                        <p:cTn id="40" dur="500"/>
                                        <p:tgtEl>
                                          <p:spTgt spid="155">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5">
                                            <p:txEl>
                                              <p:pRg st="10" end="10"/>
                                            </p:txEl>
                                          </p:spTgt>
                                        </p:tgtEl>
                                        <p:attrNameLst>
                                          <p:attrName>style.visibility</p:attrName>
                                        </p:attrNameLst>
                                      </p:cBhvr>
                                      <p:to>
                                        <p:strVal val="visible"/>
                                      </p:to>
                                    </p:set>
                                    <p:animEffect transition="in" filter="fade">
                                      <p:cBhvr>
                                        <p:cTn id="43" dur="500"/>
                                        <p:tgtEl>
                                          <p:spTgt spid="155">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xEl>
                                              <p:pRg st="11" end="11"/>
                                            </p:txEl>
                                          </p:spTgt>
                                        </p:tgtEl>
                                        <p:attrNameLst>
                                          <p:attrName>style.visibility</p:attrName>
                                        </p:attrNameLst>
                                      </p:cBhvr>
                                      <p:to>
                                        <p:strVal val="visible"/>
                                      </p:to>
                                    </p:set>
                                    <p:animEffect transition="in" filter="fade">
                                      <p:cBhvr>
                                        <p:cTn id="46" dur="500"/>
                                        <p:tgtEl>
                                          <p:spTgt spid="155">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5">
                                            <p:txEl>
                                              <p:pRg st="12" end="12"/>
                                            </p:txEl>
                                          </p:spTgt>
                                        </p:tgtEl>
                                        <p:attrNameLst>
                                          <p:attrName>style.visibility</p:attrName>
                                        </p:attrNameLst>
                                      </p:cBhvr>
                                      <p:to>
                                        <p:strVal val="visible"/>
                                      </p:to>
                                    </p:set>
                                    <p:animEffect transition="in" filter="fade">
                                      <p:cBhvr>
                                        <p:cTn id="49" dur="500"/>
                                        <p:tgtEl>
                                          <p:spTgt spid="1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body" idx="1"/>
          </p:nvPr>
        </p:nvSpPr>
        <p:spPr>
          <a:xfrm>
            <a:off x="266300" y="1774952"/>
            <a:ext cx="607143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920"/>
              <a:buChar char="►"/>
            </a:pPr>
            <a:r>
              <a:rPr lang="en-US" sz="2400"/>
              <a:t>Generated by the convection movements in Earth’s outer core, containing iron and nickel, two ferromagnetic elements.</a:t>
            </a:r>
            <a:endParaRPr/>
          </a:p>
          <a:p>
            <a:pPr marL="342900" lvl="0" indent="-342900" algn="l" rtl="0">
              <a:lnSpc>
                <a:spcPct val="90000"/>
              </a:lnSpc>
              <a:spcBef>
                <a:spcPts val="1000"/>
              </a:spcBef>
              <a:spcAft>
                <a:spcPts val="0"/>
              </a:spcAft>
              <a:buSzPts val="1920"/>
              <a:buChar char="►"/>
            </a:pPr>
            <a:r>
              <a:rPr lang="en-US" sz="2400"/>
              <a:t>SI unit : tesla</a:t>
            </a:r>
            <a:endParaRPr/>
          </a:p>
          <a:p>
            <a:pPr marL="342900" lvl="0" indent="-342900" algn="l" rtl="0">
              <a:lnSpc>
                <a:spcPct val="90000"/>
              </a:lnSpc>
              <a:spcBef>
                <a:spcPts val="1000"/>
              </a:spcBef>
              <a:spcAft>
                <a:spcPts val="0"/>
              </a:spcAft>
              <a:buSzPts val="1920"/>
              <a:buChar char="►"/>
            </a:pPr>
            <a:r>
              <a:rPr lang="en-US" sz="2400"/>
              <a:t>Amplitude between 25 microteslas (equator) and 65 microteslas (magnetic poles)</a:t>
            </a:r>
            <a:endParaRPr/>
          </a:p>
          <a:p>
            <a:pPr marL="342900" lvl="0" indent="-342900" algn="l" rtl="0">
              <a:lnSpc>
                <a:spcPct val="90000"/>
              </a:lnSpc>
              <a:spcBef>
                <a:spcPts val="1000"/>
              </a:spcBef>
              <a:spcAft>
                <a:spcPts val="0"/>
              </a:spcAft>
              <a:buSzPts val="1920"/>
              <a:buChar char="►"/>
            </a:pPr>
            <a:r>
              <a:rPr lang="en-US" sz="2400"/>
              <a:t>Inclined with respect to the Earth's axis of rotation</a:t>
            </a:r>
            <a:endParaRPr sz="2400"/>
          </a:p>
        </p:txBody>
      </p:sp>
      <p:sp>
        <p:nvSpPr>
          <p:cNvPr id="164" name="Google Shape;164;p20"/>
          <p:cNvSpPr txBox="1">
            <a:spLocks noGrp="1"/>
          </p:cNvSpPr>
          <p:nvPr>
            <p:ph type="title"/>
          </p:nvPr>
        </p:nvSpPr>
        <p:spPr>
          <a:xfrm>
            <a:off x="677334" y="609600"/>
            <a:ext cx="8596668" cy="1320800"/>
          </a:xfrm>
          <a:prstGeom prst="rect">
            <a:avLst/>
          </a:prstGeom>
          <a:blipFill rotWithShape="1">
            <a:blip r:embed="rId3">
              <a:alphaModFix/>
            </a:blip>
            <a:stretch>
              <a:fillRect l="-2126" t="-6450"/>
            </a:stretch>
          </a:blipFill>
          <a:ln>
            <a:noFill/>
          </a:ln>
        </p:spPr>
        <p:txBody>
          <a:bodyPr spcFirstLastPara="1" wrap="square" lIns="91425" tIns="45700" rIns="91425" bIns="45700" anchor="t" anchorCtr="0">
            <a:noAutofit/>
          </a:bodyPr>
          <a:lstStyle/>
          <a:p>
            <a:pPr marL="0" lvl="0" indent="0" algn="l" rtl="0">
              <a:spcBef>
                <a:spcPts val="0"/>
              </a:spcBef>
              <a:spcAft>
                <a:spcPts val="0"/>
              </a:spcAft>
              <a:buSzPts val="3600"/>
              <a:buFont typeface="Trebuchet MS"/>
              <a:buNone/>
            </a:pPr>
            <a:r>
              <a:rPr lang="en-US"/>
              <a:t> </a:t>
            </a:r>
            <a:endParaRPr/>
          </a:p>
        </p:txBody>
      </p:sp>
      <p:pic>
        <p:nvPicPr>
          <p:cNvPr id="165" name="Google Shape;165;p20" descr="RÃ©sultats de recherche d'images pour Â«Â earths magnetic fieldÂ Â»"/>
          <p:cNvPicPr preferRelativeResize="0"/>
          <p:nvPr/>
        </p:nvPicPr>
        <p:blipFill rotWithShape="1">
          <a:blip r:embed="rId4">
            <a:alphaModFix/>
          </a:blip>
          <a:srcRect/>
          <a:stretch/>
        </p:blipFill>
        <p:spPr>
          <a:xfrm>
            <a:off x="6843206" y="1853308"/>
            <a:ext cx="5071426" cy="32887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66" name="Google Shape;166;p20"/>
          <p:cNvSpPr/>
          <p:nvPr/>
        </p:nvSpPr>
        <p:spPr>
          <a:xfrm>
            <a:off x="6933037" y="5142052"/>
            <a:ext cx="5112659" cy="2644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5"/>
              </a:rPr>
              <a:t>https://www.livescience.com/21668-why-earth-magnetic-field-wonky.html</a:t>
            </a:r>
            <a:endParaRPr sz="1100">
              <a:solidFill>
                <a:srgbClr val="000000"/>
              </a:solidFill>
              <a:latin typeface="Trebuchet MS"/>
              <a:ea typeface="Trebuchet MS"/>
              <a:cs typeface="Trebuchet MS"/>
              <a:sym typeface="Trebuchet MS"/>
            </a:endParaRPr>
          </a:p>
        </p:txBody>
      </p:sp>
      <p:sp>
        <p:nvSpPr>
          <p:cNvPr id="167" name="Google Shape;167;p20"/>
          <p:cNvSpPr txBox="1">
            <a:spLocks noGrp="1"/>
          </p:cNvSpPr>
          <p:nvPr>
            <p:ph type="sldNum" idx="12"/>
          </p:nvPr>
        </p:nvSpPr>
        <p:spPr>
          <a:xfrm>
            <a:off x="11231293" y="244475"/>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3</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Effect transition="in" filter="fade">
                                      <p:cBhvr>
                                        <p:cTn id="7" dur="500"/>
                                        <p:tgtEl>
                                          <p:spTgt spid="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Effect transition="in" filter="fade">
                                      <p:cBhvr>
                                        <p:cTn id="12" dur="500"/>
                                        <p:tgtEl>
                                          <p:spTgt spid="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xEl>
                                              <p:pRg st="2" end="2"/>
                                            </p:txEl>
                                          </p:spTgt>
                                        </p:tgtEl>
                                        <p:attrNameLst>
                                          <p:attrName>style.visibility</p:attrName>
                                        </p:attrNameLst>
                                      </p:cBhvr>
                                      <p:to>
                                        <p:strVal val="visible"/>
                                      </p:to>
                                    </p:set>
                                    <p:animEffect transition="in" filter="fade">
                                      <p:cBhvr>
                                        <p:cTn id="17" dur="500"/>
                                        <p:tgtEl>
                                          <p:spTgt spid="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
                                            <p:txEl>
                                              <p:pRg st="3" end="3"/>
                                            </p:txEl>
                                          </p:spTgt>
                                        </p:tgtEl>
                                        <p:attrNameLst>
                                          <p:attrName>style.visibility</p:attrName>
                                        </p:attrNameLst>
                                      </p:cBhvr>
                                      <p:to>
                                        <p:strVal val="visible"/>
                                      </p:to>
                                    </p:set>
                                    <p:animEffect transition="in" filter="fade">
                                      <p:cBhvr>
                                        <p:cTn id="22" dur="500"/>
                                        <p:tgtEl>
                                          <p:spTgt spid="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77334" y="609600"/>
            <a:ext cx="8596668" cy="789432"/>
          </a:xfrm>
          <a:prstGeom prst="rect">
            <a:avLst/>
          </a:prstGeom>
          <a:blipFill rotWithShape="1">
            <a:blip r:embed="rId3">
              <a:alphaModFix/>
            </a:blip>
            <a:stretch>
              <a:fillRect l="-2126" t="-10767" b="-10766"/>
            </a:stretch>
          </a:blipFill>
          <a:ln>
            <a:noFill/>
          </a:ln>
        </p:spPr>
        <p:txBody>
          <a:bodyPr spcFirstLastPara="1" wrap="square" lIns="91425" tIns="45700" rIns="91425" bIns="45700" anchor="t" anchorCtr="0">
            <a:noAutofit/>
          </a:bodyPr>
          <a:lstStyle/>
          <a:p>
            <a:pPr marL="0" lvl="0" indent="0" algn="l" rtl="0">
              <a:spcBef>
                <a:spcPts val="0"/>
              </a:spcBef>
              <a:spcAft>
                <a:spcPts val="0"/>
              </a:spcAft>
              <a:buSzPts val="3600"/>
              <a:buFont typeface="Trebuchet MS"/>
              <a:buNone/>
            </a:pPr>
            <a:r>
              <a:rPr lang="en-US"/>
              <a:t> </a:t>
            </a:r>
            <a:endParaRPr/>
          </a:p>
        </p:txBody>
      </p:sp>
      <p:sp>
        <p:nvSpPr>
          <p:cNvPr id="173" name="Google Shape;173;p21"/>
          <p:cNvSpPr txBox="1">
            <a:spLocks noGrp="1"/>
          </p:cNvSpPr>
          <p:nvPr>
            <p:ph type="body" idx="1"/>
          </p:nvPr>
        </p:nvSpPr>
        <p:spPr>
          <a:xfrm>
            <a:off x="274320" y="2041717"/>
            <a:ext cx="11183112" cy="4386515"/>
          </a:xfrm>
          <a:prstGeom prst="rect">
            <a:avLst/>
          </a:prstGeom>
          <a:blipFill rotWithShape="1">
            <a:blip r:embed="rId4">
              <a:alphaModFix/>
            </a:blip>
            <a:stretch>
              <a:fillRect l="-325" t="-1109" r="-1361"/>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 </a:t>
            </a:r>
            <a:endParaRPr/>
          </a:p>
        </p:txBody>
      </p:sp>
      <p:sp>
        <p:nvSpPr>
          <p:cNvPr id="174" name="Google Shape;174;p21"/>
          <p:cNvSpPr txBox="1">
            <a:spLocks noGrp="1"/>
          </p:cNvSpPr>
          <p:nvPr>
            <p:ph type="sldNum" idx="12"/>
          </p:nvPr>
        </p:nvSpPr>
        <p:spPr>
          <a:xfrm>
            <a:off x="11312842" y="16607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4</a:t>
            </a:fld>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375582" y="313260"/>
            <a:ext cx="8596668" cy="6705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Context</a:t>
            </a:r>
            <a:endParaRPr/>
          </a:p>
        </p:txBody>
      </p:sp>
      <p:sp>
        <p:nvSpPr>
          <p:cNvPr id="180" name="Google Shape;180;p22"/>
          <p:cNvSpPr txBox="1">
            <a:spLocks noGrp="1"/>
          </p:cNvSpPr>
          <p:nvPr>
            <p:ph type="body" idx="1"/>
          </p:nvPr>
        </p:nvSpPr>
        <p:spPr>
          <a:xfrm>
            <a:off x="0" y="1210823"/>
            <a:ext cx="7479114" cy="357827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2000"/>
              <a:t>It is essential to monitor geomagnetic activity because of the geomagnetically induced currents (GICs) caused by large variations in the Earth's magnetic field, themselves caused by solar storms.</a:t>
            </a:r>
            <a:endParaRPr/>
          </a:p>
          <a:p>
            <a:pPr marL="342900" lvl="0" indent="-342900" algn="l" rtl="0">
              <a:spcBef>
                <a:spcPts val="1000"/>
              </a:spcBef>
              <a:spcAft>
                <a:spcPts val="0"/>
              </a:spcAft>
              <a:buSzPts val="1600"/>
              <a:buChar char="►"/>
            </a:pPr>
            <a:r>
              <a:rPr lang="en-US" sz="2000"/>
              <a:t>These currents can cause considerable damage to electrical transformers and thus cause power failures on a very large scale.</a:t>
            </a:r>
            <a:endParaRPr sz="2000"/>
          </a:p>
        </p:txBody>
      </p:sp>
      <p:pic>
        <p:nvPicPr>
          <p:cNvPr id="181" name="Google Shape;181;p22" descr="Image result for earth's magnetic field"/>
          <p:cNvPicPr preferRelativeResize="0"/>
          <p:nvPr/>
        </p:nvPicPr>
        <p:blipFill rotWithShape="1">
          <a:blip r:embed="rId3">
            <a:alphaModFix/>
          </a:blip>
          <a:srcRect/>
          <a:stretch/>
        </p:blipFill>
        <p:spPr>
          <a:xfrm>
            <a:off x="6870715" y="875543"/>
            <a:ext cx="5287806" cy="5767013"/>
          </a:xfrm>
          <a:prstGeom prst="rect">
            <a:avLst/>
          </a:prstGeom>
          <a:noFill/>
          <a:ln>
            <a:noFill/>
          </a:ln>
        </p:spPr>
      </p:pic>
      <p:sp>
        <p:nvSpPr>
          <p:cNvPr id="182" name="Google Shape;182;p22"/>
          <p:cNvSpPr txBox="1"/>
          <p:nvPr/>
        </p:nvSpPr>
        <p:spPr>
          <a:xfrm>
            <a:off x="7619571" y="6427112"/>
            <a:ext cx="453895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4"/>
              </a:rPr>
              <a:t>https://www.dkfindout.com/uk/earth/structure-earth/earths-magnetic-field/</a:t>
            </a:r>
            <a:r>
              <a:rPr lang="en-US" sz="1100">
                <a:solidFill>
                  <a:srgbClr val="000000"/>
                </a:solidFill>
                <a:latin typeface="Trebuchet MS"/>
                <a:ea typeface="Trebuchet MS"/>
                <a:cs typeface="Trebuchet MS"/>
                <a:sym typeface="Trebuchet MS"/>
              </a:rPr>
              <a:t> </a:t>
            </a:r>
            <a:endParaRPr sz="1100">
              <a:solidFill>
                <a:srgbClr val="000000"/>
              </a:solidFill>
              <a:latin typeface="Trebuchet MS"/>
              <a:ea typeface="Trebuchet MS"/>
              <a:cs typeface="Trebuchet MS"/>
              <a:sym typeface="Trebuchet MS"/>
            </a:endParaRPr>
          </a:p>
        </p:txBody>
      </p:sp>
      <p:pic>
        <p:nvPicPr>
          <p:cNvPr id="183" name="Google Shape;183;p22" descr="Related image"/>
          <p:cNvPicPr preferRelativeResize="0"/>
          <p:nvPr/>
        </p:nvPicPr>
        <p:blipFill rotWithShape="1">
          <a:blip r:embed="rId5">
            <a:alphaModFix/>
          </a:blip>
          <a:srcRect l="3523" t="11220" r="6844" b="15127"/>
          <a:stretch/>
        </p:blipFill>
        <p:spPr>
          <a:xfrm>
            <a:off x="1011290" y="4321585"/>
            <a:ext cx="2838333" cy="210552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84" name="Google Shape;184;p22"/>
          <p:cNvSpPr txBox="1"/>
          <p:nvPr/>
        </p:nvSpPr>
        <p:spPr>
          <a:xfrm>
            <a:off x="475488" y="6427113"/>
            <a:ext cx="467258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6"/>
              </a:rPr>
              <a:t>https://metglas.com/distribution-transformer-electrical-steel/three-white-distribution-transformers-on-pole-with-light-blue-sky/</a:t>
            </a:r>
            <a:endParaRPr sz="1100">
              <a:solidFill>
                <a:srgbClr val="000000"/>
              </a:solidFill>
              <a:latin typeface="Trebuchet MS"/>
              <a:ea typeface="Trebuchet MS"/>
              <a:cs typeface="Trebuchet MS"/>
              <a:sym typeface="Trebuchet MS"/>
            </a:endParaRPr>
          </a:p>
        </p:txBody>
      </p:sp>
      <p:sp>
        <p:nvSpPr>
          <p:cNvPr id="185" name="Google Shape;185;p22"/>
          <p:cNvSpPr txBox="1">
            <a:spLocks noGrp="1"/>
          </p:cNvSpPr>
          <p:nvPr>
            <p:ph type="sldNum" idx="12"/>
          </p:nvPr>
        </p:nvSpPr>
        <p:spPr>
          <a:xfrm>
            <a:off x="11375905" y="130698"/>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500"/>
                                        <p:tgtEl>
                                          <p:spTgt spid="18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1"/>
                                        </p:tgtEl>
                                        <p:attrNameLst>
                                          <p:attrName>style.visibility</p:attrName>
                                        </p:attrNameLst>
                                      </p:cBhvr>
                                      <p:to>
                                        <p:strVal val="visible"/>
                                      </p:to>
                                    </p:set>
                                    <p:animEffect transition="in" filter="fade">
                                      <p:cBhvr>
                                        <p:cTn id="15" dur="500"/>
                                        <p:tgtEl>
                                          <p:spTgt spid="181"/>
                                        </p:tgtEl>
                                      </p:cBhvr>
                                    </p:animEffect>
                                  </p:childTnLst>
                                </p:cTn>
                              </p:par>
                              <p:par>
                                <p:cTn id="16" presetID="10" presetClass="entr" presetSubtype="0" fill="hold"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fade">
                                      <p:cBhvr>
                                        <p:cTn id="18" dur="5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fade">
                                      <p:cBhvr>
                                        <p:cTn id="23" dur="500"/>
                                        <p:tgtEl>
                                          <p:spTgt spid="183"/>
                                        </p:tgtEl>
                                      </p:cBhvr>
                                    </p:animEffect>
                                  </p:childTnLst>
                                </p:cTn>
                              </p:par>
                              <p:par>
                                <p:cTn id="24" presetID="10" presetClass="entr" presetSubtype="0" fill="hold"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549831" y="209541"/>
            <a:ext cx="10583037" cy="9540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Why Monitor Geomagnetism? </a:t>
            </a:r>
            <a:endParaRPr/>
          </a:p>
        </p:txBody>
      </p:sp>
      <p:pic>
        <p:nvPicPr>
          <p:cNvPr id="191" name="Google Shape;191;p23" descr="Image result for solar flare"/>
          <p:cNvPicPr preferRelativeResize="0"/>
          <p:nvPr/>
        </p:nvPicPr>
        <p:blipFill rotWithShape="1">
          <a:blip r:embed="rId3">
            <a:alphaModFix/>
          </a:blip>
          <a:srcRect/>
          <a:stretch/>
        </p:blipFill>
        <p:spPr>
          <a:xfrm>
            <a:off x="146982" y="942383"/>
            <a:ext cx="2349330" cy="234933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92" name="Google Shape;192;p23" descr="Image result for magnetic storm"/>
          <p:cNvPicPr preferRelativeResize="0"/>
          <p:nvPr/>
        </p:nvPicPr>
        <p:blipFill rotWithShape="1">
          <a:blip r:embed="rId4">
            <a:alphaModFix/>
          </a:blip>
          <a:srcRect l="14877" r="9283"/>
          <a:stretch/>
        </p:blipFill>
        <p:spPr>
          <a:xfrm>
            <a:off x="2935223" y="954892"/>
            <a:ext cx="3162996" cy="233682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93" name="Google Shape;193;p23"/>
          <p:cNvSpPr txBox="1"/>
          <p:nvPr/>
        </p:nvSpPr>
        <p:spPr>
          <a:xfrm>
            <a:off x="82974" y="3291713"/>
            <a:ext cx="2349330"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A solar flare propels a huge amount of energy particles towards Earth.</a:t>
            </a:r>
            <a:endParaRPr sz="1050">
              <a:solidFill>
                <a:schemeClr val="dk1"/>
              </a:solidFill>
              <a:latin typeface="Trebuchet MS"/>
              <a:ea typeface="Trebuchet MS"/>
              <a:cs typeface="Trebuchet MS"/>
              <a:sym typeface="Trebuchet MS"/>
            </a:endParaRPr>
          </a:p>
        </p:txBody>
      </p:sp>
      <p:sp>
        <p:nvSpPr>
          <p:cNvPr id="194" name="Google Shape;194;p23"/>
          <p:cNvSpPr txBox="1"/>
          <p:nvPr/>
        </p:nvSpPr>
        <p:spPr>
          <a:xfrm>
            <a:off x="2871214" y="3291713"/>
            <a:ext cx="3163825"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This plasma interacts with Earth’s magnetic field, acting as a sheild.</a:t>
            </a:r>
            <a:endParaRPr sz="1050">
              <a:solidFill>
                <a:schemeClr val="dk1"/>
              </a:solidFill>
              <a:latin typeface="Trebuchet MS"/>
              <a:ea typeface="Trebuchet MS"/>
              <a:cs typeface="Trebuchet MS"/>
              <a:sym typeface="Trebuchet MS"/>
            </a:endParaRPr>
          </a:p>
        </p:txBody>
      </p:sp>
      <p:pic>
        <p:nvPicPr>
          <p:cNvPr id="195" name="Google Shape;195;p23" descr="Image result for compass"/>
          <p:cNvPicPr preferRelativeResize="0"/>
          <p:nvPr/>
        </p:nvPicPr>
        <p:blipFill rotWithShape="1">
          <a:blip r:embed="rId5">
            <a:alphaModFix/>
          </a:blip>
          <a:srcRect/>
          <a:stretch/>
        </p:blipFill>
        <p:spPr>
          <a:xfrm>
            <a:off x="6829693" y="954892"/>
            <a:ext cx="1970360" cy="2364431"/>
          </a:xfrm>
          <a:prstGeom prst="rect">
            <a:avLst/>
          </a:prstGeom>
          <a:noFill/>
          <a:ln>
            <a:noFill/>
          </a:ln>
        </p:spPr>
      </p:pic>
      <p:sp>
        <p:nvSpPr>
          <p:cNvPr id="196" name="Google Shape;196;p23"/>
          <p:cNvSpPr/>
          <p:nvPr/>
        </p:nvSpPr>
        <p:spPr>
          <a:xfrm>
            <a:off x="6639477" y="954892"/>
            <a:ext cx="2320706" cy="2275928"/>
          </a:xfrm>
          <a:prstGeom prst="ellipse">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97" name="Google Shape;197;p23"/>
          <p:cNvCxnSpPr>
            <a:stCxn id="196" idx="1"/>
            <a:endCxn id="196" idx="5"/>
          </p:cNvCxnSpPr>
          <p:nvPr/>
        </p:nvCxnSpPr>
        <p:spPr>
          <a:xfrm>
            <a:off x="6979337" y="1288194"/>
            <a:ext cx="1641000" cy="1609200"/>
          </a:xfrm>
          <a:prstGeom prst="straightConnector1">
            <a:avLst/>
          </a:prstGeom>
          <a:noFill/>
          <a:ln w="76200" cap="flat" cmpd="sng">
            <a:solidFill>
              <a:srgbClr val="FF0000"/>
            </a:solidFill>
            <a:prstDash val="solid"/>
            <a:round/>
            <a:headEnd type="none" w="sm" len="sm"/>
            <a:tailEnd type="none" w="sm" len="sm"/>
          </a:ln>
        </p:spPr>
      </p:cxnSp>
      <p:sp>
        <p:nvSpPr>
          <p:cNvPr id="198" name="Google Shape;198;p23"/>
          <p:cNvSpPr/>
          <p:nvPr/>
        </p:nvSpPr>
        <p:spPr>
          <a:xfrm>
            <a:off x="2531952" y="2021036"/>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9" name="Google Shape;199;p23"/>
          <p:cNvSpPr/>
          <p:nvPr/>
        </p:nvSpPr>
        <p:spPr>
          <a:xfrm>
            <a:off x="6145289" y="2051884"/>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0" name="Google Shape;200;p23"/>
          <p:cNvSpPr txBox="1"/>
          <p:nvPr/>
        </p:nvSpPr>
        <p:spPr>
          <a:xfrm>
            <a:off x="6520191" y="3348208"/>
            <a:ext cx="2751825"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This interaction causes significant variations in Earth's magnetic field.</a:t>
            </a:r>
            <a:endParaRPr sz="1050">
              <a:solidFill>
                <a:schemeClr val="dk1"/>
              </a:solidFill>
              <a:latin typeface="Trebuchet MS"/>
              <a:ea typeface="Trebuchet MS"/>
              <a:cs typeface="Trebuchet MS"/>
              <a:sym typeface="Trebuchet MS"/>
            </a:endParaRPr>
          </a:p>
        </p:txBody>
      </p:sp>
      <p:pic>
        <p:nvPicPr>
          <p:cNvPr id="201" name="Google Shape;201;p23" descr="https://upload.wikimedia.org/wikipedia/commons/thumb/c/ca/500kV_3-Phase_Transmission_Lines.png/1920px-500kV_3-Phase_Transmission_Lines.png"/>
          <p:cNvPicPr preferRelativeResize="0"/>
          <p:nvPr/>
        </p:nvPicPr>
        <p:blipFill rotWithShape="1">
          <a:blip r:embed="rId6">
            <a:alphaModFix/>
          </a:blip>
          <a:srcRect l="15166" r="21810"/>
          <a:stretch/>
        </p:blipFill>
        <p:spPr>
          <a:xfrm>
            <a:off x="4638915" y="4117904"/>
            <a:ext cx="2404872" cy="214639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02" name="Google Shape;202;p23"/>
          <p:cNvSpPr txBox="1"/>
          <p:nvPr/>
        </p:nvSpPr>
        <p:spPr>
          <a:xfrm>
            <a:off x="4575373" y="6305394"/>
            <a:ext cx="2531955"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These magnetic field variations cause large currents (GICs) in high voltage lines.</a:t>
            </a:r>
            <a:endParaRPr sz="1050">
              <a:solidFill>
                <a:schemeClr val="dk1"/>
              </a:solidFill>
              <a:latin typeface="Trebuchet MS"/>
              <a:ea typeface="Trebuchet MS"/>
              <a:cs typeface="Trebuchet MS"/>
              <a:sym typeface="Trebuchet MS"/>
            </a:endParaRPr>
          </a:p>
        </p:txBody>
      </p:sp>
      <p:sp>
        <p:nvSpPr>
          <p:cNvPr id="203" name="Google Shape;203;p23"/>
          <p:cNvSpPr txBox="1"/>
          <p:nvPr/>
        </p:nvSpPr>
        <p:spPr>
          <a:xfrm>
            <a:off x="1257639" y="6276953"/>
            <a:ext cx="3129975"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Large current peaks are caused in the transformers, which triggers their protection mechanisms rendering them inoperative.</a:t>
            </a:r>
            <a:endParaRPr sz="1050">
              <a:solidFill>
                <a:schemeClr val="dk1"/>
              </a:solidFill>
              <a:latin typeface="Trebuchet MS"/>
              <a:ea typeface="Trebuchet MS"/>
              <a:cs typeface="Trebuchet MS"/>
              <a:sym typeface="Trebuchet MS"/>
            </a:endParaRPr>
          </a:p>
        </p:txBody>
      </p:sp>
      <p:pic>
        <p:nvPicPr>
          <p:cNvPr id="204" name="Google Shape;204;p23" descr="Related image"/>
          <p:cNvPicPr preferRelativeResize="0"/>
          <p:nvPr/>
        </p:nvPicPr>
        <p:blipFill rotWithShape="1">
          <a:blip r:embed="rId7">
            <a:alphaModFix/>
          </a:blip>
          <a:srcRect l="3523" t="11220" r="6844" b="15127"/>
          <a:stretch/>
        </p:blipFill>
        <p:spPr>
          <a:xfrm>
            <a:off x="1723391" y="4266402"/>
            <a:ext cx="1979928" cy="1617842"/>
          </a:xfrm>
          <a:prstGeom prst="rect">
            <a:avLst/>
          </a:prstGeom>
          <a:noFill/>
          <a:ln>
            <a:noFill/>
          </a:ln>
        </p:spPr>
      </p:pic>
      <p:sp>
        <p:nvSpPr>
          <p:cNvPr id="205" name="Google Shape;205;p23"/>
          <p:cNvSpPr/>
          <p:nvPr/>
        </p:nvSpPr>
        <p:spPr>
          <a:xfrm rot="8048183">
            <a:off x="7167355" y="3886296"/>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23"/>
          <p:cNvSpPr/>
          <p:nvPr/>
        </p:nvSpPr>
        <p:spPr>
          <a:xfrm rot="10800000">
            <a:off x="4035368" y="5034302"/>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7" name="Google Shape;207;p23"/>
          <p:cNvSpPr/>
          <p:nvPr/>
        </p:nvSpPr>
        <p:spPr>
          <a:xfrm>
            <a:off x="1513745" y="3942460"/>
            <a:ext cx="2382378" cy="2271825"/>
          </a:xfrm>
          <a:prstGeom prst="ellipse">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08" name="Google Shape;208;p23"/>
          <p:cNvCxnSpPr>
            <a:stCxn id="207" idx="1"/>
            <a:endCxn id="207" idx="5"/>
          </p:cNvCxnSpPr>
          <p:nvPr/>
        </p:nvCxnSpPr>
        <p:spPr>
          <a:xfrm>
            <a:off x="1862636" y="4275161"/>
            <a:ext cx="1684500" cy="1606500"/>
          </a:xfrm>
          <a:prstGeom prst="straightConnector1">
            <a:avLst/>
          </a:prstGeom>
          <a:noFill/>
          <a:ln w="76200" cap="flat" cmpd="sng">
            <a:solidFill>
              <a:srgbClr val="FF0000"/>
            </a:solidFill>
            <a:prstDash val="solid"/>
            <a:round/>
            <a:headEnd type="none" w="sm" len="sm"/>
            <a:tailEnd type="none" w="sm" len="sm"/>
          </a:ln>
        </p:spPr>
      </p:cxnSp>
      <p:sp>
        <p:nvSpPr>
          <p:cNvPr id="209" name="Google Shape;209;p23"/>
          <p:cNvSpPr txBox="1"/>
          <p:nvPr/>
        </p:nvSpPr>
        <p:spPr>
          <a:xfrm>
            <a:off x="9363611" y="1878122"/>
            <a:ext cx="292067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8"/>
              </a:rPr>
              <a:t>https://</a:t>
            </a:r>
            <a:r>
              <a:rPr lang="en-US" sz="1100" u="sng">
                <a:solidFill>
                  <a:schemeClr val="hlink"/>
                </a:solidFill>
                <a:latin typeface="Calibri"/>
                <a:ea typeface="Calibri"/>
                <a:cs typeface="Calibri"/>
                <a:sym typeface="Calibri"/>
                <a:hlinkClick r:id="rId8"/>
              </a:rPr>
              <a:t>cosmosmagazine.com/society/how-a-solar-flare-nearly-triggered-a-nuclear-war</a:t>
            </a:r>
            <a:endParaRPr sz="1100">
              <a:solidFill>
                <a:srgbClr val="0C0C0C"/>
              </a:solidFill>
              <a:latin typeface="Calibri"/>
              <a:ea typeface="Calibri"/>
              <a:cs typeface="Calibri"/>
              <a:sym typeface="Calibri"/>
            </a:endParaRPr>
          </a:p>
        </p:txBody>
      </p:sp>
      <p:sp>
        <p:nvSpPr>
          <p:cNvPr id="210" name="Google Shape;210;p23"/>
          <p:cNvSpPr/>
          <p:nvPr/>
        </p:nvSpPr>
        <p:spPr>
          <a:xfrm>
            <a:off x="9363611" y="2372859"/>
            <a:ext cx="28194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Calibri"/>
                <a:ea typeface="Calibri"/>
                <a:cs typeface="Calibri"/>
                <a:sym typeface="Calibri"/>
                <a:hlinkClick r:id="rId9"/>
              </a:rPr>
              <a:t>https://en.wikipedia.org/wiki/Geomagnetic_storm</a:t>
            </a:r>
            <a:endParaRPr sz="1100">
              <a:solidFill>
                <a:schemeClr val="dk1"/>
              </a:solidFill>
              <a:latin typeface="Calibri"/>
              <a:ea typeface="Calibri"/>
              <a:cs typeface="Calibri"/>
              <a:sym typeface="Calibri"/>
            </a:endParaRPr>
          </a:p>
        </p:txBody>
      </p:sp>
      <p:sp>
        <p:nvSpPr>
          <p:cNvPr id="211" name="Google Shape;211;p23"/>
          <p:cNvSpPr/>
          <p:nvPr/>
        </p:nvSpPr>
        <p:spPr>
          <a:xfrm>
            <a:off x="9363611" y="2867596"/>
            <a:ext cx="28194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Calibri"/>
                <a:ea typeface="Calibri"/>
                <a:cs typeface="Calibri"/>
                <a:sym typeface="Calibri"/>
                <a:hlinkClick r:id="rId10"/>
              </a:rPr>
              <a:t>https://www.dalvey.com/ca/sport-compass-71003</a:t>
            </a:r>
            <a:endParaRPr sz="1100">
              <a:solidFill>
                <a:schemeClr val="dk1"/>
              </a:solidFill>
              <a:latin typeface="Calibri"/>
              <a:ea typeface="Calibri"/>
              <a:cs typeface="Calibri"/>
              <a:sym typeface="Calibri"/>
            </a:endParaRPr>
          </a:p>
        </p:txBody>
      </p:sp>
      <p:sp>
        <p:nvSpPr>
          <p:cNvPr id="212" name="Google Shape;212;p23"/>
          <p:cNvSpPr/>
          <p:nvPr/>
        </p:nvSpPr>
        <p:spPr>
          <a:xfrm>
            <a:off x="9363611" y="3397722"/>
            <a:ext cx="28194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Calibri"/>
                <a:ea typeface="Calibri"/>
                <a:cs typeface="Calibri"/>
                <a:sym typeface="Calibri"/>
                <a:hlinkClick r:id="rId11"/>
              </a:rPr>
              <a:t>https://www.sciencemag.org/news/2016/01/better-power-lines-would-help-us-supercharge-renewable-energy-study-suggests</a:t>
            </a:r>
            <a:endParaRPr sz="1100">
              <a:solidFill>
                <a:srgbClr val="0C0C0C"/>
              </a:solidFill>
              <a:latin typeface="Calibri"/>
              <a:ea typeface="Calibri"/>
              <a:cs typeface="Calibri"/>
              <a:sym typeface="Calibri"/>
            </a:endParaRPr>
          </a:p>
        </p:txBody>
      </p:sp>
      <p:sp>
        <p:nvSpPr>
          <p:cNvPr id="213" name="Google Shape;213;p23"/>
          <p:cNvSpPr/>
          <p:nvPr/>
        </p:nvSpPr>
        <p:spPr>
          <a:xfrm>
            <a:off x="9363611" y="4275161"/>
            <a:ext cx="2829372" cy="6001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Calibri"/>
                <a:ea typeface="Calibri"/>
                <a:cs typeface="Calibri"/>
                <a:sym typeface="Calibri"/>
                <a:hlinkClick r:id="rId12"/>
              </a:rPr>
              <a:t>https://metglas.com/distribution-transformer-electrical-steel/three-white-distribution-transformers-on-pole-with-light-blue-sky/</a:t>
            </a:r>
            <a:endParaRPr sz="1100">
              <a:solidFill>
                <a:schemeClr val="dk1"/>
              </a:solidFill>
              <a:latin typeface="Calibri"/>
              <a:ea typeface="Calibri"/>
              <a:cs typeface="Calibri"/>
              <a:sym typeface="Calibri"/>
            </a:endParaRPr>
          </a:p>
        </p:txBody>
      </p:sp>
      <p:sp>
        <p:nvSpPr>
          <p:cNvPr id="214" name="Google Shape;214;p23"/>
          <p:cNvSpPr txBox="1">
            <a:spLocks noGrp="1"/>
          </p:cNvSpPr>
          <p:nvPr>
            <p:ph type="sldNum" idx="12"/>
          </p:nvPr>
        </p:nvSpPr>
        <p:spPr>
          <a:xfrm>
            <a:off x="11323353" y="14505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6</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par>
                                <p:cTn id="16" presetID="10" presetClass="entr" presetSubtype="0" fill="hold" nodeType="with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fade">
                                      <p:cBhvr>
                                        <p:cTn id="18" dur="500"/>
                                        <p:tgtEl>
                                          <p:spTgt spid="192"/>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fade">
                                      <p:cBhvr>
                                        <p:cTn id="26" dur="500"/>
                                        <p:tgtEl>
                                          <p:spTgt spid="199"/>
                                        </p:tgtEl>
                                      </p:cBhvr>
                                    </p:animEffect>
                                  </p:childTnLst>
                                </p:cTn>
                              </p:par>
                              <p:par>
                                <p:cTn id="27" presetID="10" presetClass="entr" presetSubtype="0"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animEffect transition="in" filter="fade">
                                      <p:cBhvr>
                                        <p:cTn id="29" dur="500"/>
                                        <p:tgtEl>
                                          <p:spTgt spid="195"/>
                                        </p:tgtEl>
                                      </p:cBhvr>
                                    </p:animEffect>
                                  </p:childTnLst>
                                </p:cTn>
                              </p:par>
                              <p:par>
                                <p:cTn id="30" presetID="10" presetClass="entr" presetSubtype="0" fill="hold" nodeType="with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500"/>
                                        <p:tgtEl>
                                          <p:spTgt spid="197"/>
                                        </p:tgtEl>
                                      </p:cBhvr>
                                    </p:animEffect>
                                  </p:childTnLst>
                                </p:cTn>
                              </p:par>
                              <p:par>
                                <p:cTn id="33" presetID="10"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animEffect transition="in" filter="fade">
                                      <p:cBhvr>
                                        <p:cTn id="35" dur="500"/>
                                        <p:tgtEl>
                                          <p:spTgt spid="196"/>
                                        </p:tgtEl>
                                      </p:cBhvr>
                                    </p:animEffect>
                                  </p:childTnLst>
                                </p:cTn>
                              </p:par>
                              <p:par>
                                <p:cTn id="36" presetID="10" presetClass="entr" presetSubtype="0" fill="hold" nodeType="withEffect">
                                  <p:stCondLst>
                                    <p:cond delay="0"/>
                                  </p:stCondLst>
                                  <p:childTnLst>
                                    <p:set>
                                      <p:cBhvr>
                                        <p:cTn id="37" dur="1" fill="hold">
                                          <p:stCondLst>
                                            <p:cond delay="0"/>
                                          </p:stCondLst>
                                        </p:cTn>
                                        <p:tgtEl>
                                          <p:spTgt spid="200"/>
                                        </p:tgtEl>
                                        <p:attrNameLst>
                                          <p:attrName>style.visibility</p:attrName>
                                        </p:attrNameLst>
                                      </p:cBhvr>
                                      <p:to>
                                        <p:strVal val="visible"/>
                                      </p:to>
                                    </p:set>
                                    <p:animEffect transition="in" filter="fade">
                                      <p:cBhvr>
                                        <p:cTn id="38" dur="500"/>
                                        <p:tgtEl>
                                          <p:spTgt spid="20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
                                        </p:tgtEl>
                                        <p:attrNameLst>
                                          <p:attrName>style.visibility</p:attrName>
                                        </p:attrNameLst>
                                      </p:cBhvr>
                                      <p:to>
                                        <p:strVal val="visible"/>
                                      </p:to>
                                    </p:set>
                                    <p:animEffect transition="in" filter="fade">
                                      <p:cBhvr>
                                        <p:cTn id="43" dur="500"/>
                                        <p:tgtEl>
                                          <p:spTgt spid="205"/>
                                        </p:tgtEl>
                                      </p:cBhvr>
                                    </p:animEffect>
                                  </p:childTnLst>
                                </p:cTn>
                              </p:par>
                              <p:par>
                                <p:cTn id="44" presetID="10" presetClass="entr" presetSubtype="0" fill="hold"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par>
                                <p:cTn id="47" presetID="10" presetClass="entr" presetSubtype="0" fill="hold"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500"/>
                                        <p:tgtEl>
                                          <p:spTgt spid="20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6"/>
                                        </p:tgtEl>
                                        <p:attrNameLst>
                                          <p:attrName>style.visibility</p:attrName>
                                        </p:attrNameLst>
                                      </p:cBhvr>
                                      <p:to>
                                        <p:strVal val="visible"/>
                                      </p:to>
                                    </p:set>
                                    <p:animEffect transition="in" filter="fade">
                                      <p:cBhvr>
                                        <p:cTn id="54" dur="500"/>
                                        <p:tgtEl>
                                          <p:spTgt spid="206"/>
                                        </p:tgtEl>
                                      </p:cBhvr>
                                    </p:animEffect>
                                  </p:childTnLst>
                                </p:cTn>
                              </p:par>
                              <p:par>
                                <p:cTn id="55" presetID="10"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nodeType="withEffect">
                                  <p:stCondLst>
                                    <p:cond delay="0"/>
                                  </p:stCondLst>
                                  <p:childTnLst>
                                    <p:set>
                                      <p:cBhvr>
                                        <p:cTn id="62" dur="1" fill="hold">
                                          <p:stCondLst>
                                            <p:cond delay="0"/>
                                          </p:stCondLst>
                                        </p:cTn>
                                        <p:tgtEl>
                                          <p:spTgt spid="207"/>
                                        </p:tgtEl>
                                        <p:attrNameLst>
                                          <p:attrName>style.visibility</p:attrName>
                                        </p:attrNameLst>
                                      </p:cBhvr>
                                      <p:to>
                                        <p:strVal val="visible"/>
                                      </p:to>
                                    </p:set>
                                    <p:animEffect transition="in" filter="fade">
                                      <p:cBhvr>
                                        <p:cTn id="63" dur="500"/>
                                        <p:tgtEl>
                                          <p:spTgt spid="207"/>
                                        </p:tgtEl>
                                      </p:cBhvr>
                                    </p:animEffect>
                                  </p:childTnLst>
                                </p:cTn>
                              </p:par>
                              <p:par>
                                <p:cTn id="64" presetID="10" presetClass="entr" presetSubtype="0" fill="hold" nodeType="withEffect">
                                  <p:stCondLst>
                                    <p:cond delay="0"/>
                                  </p:stCondLst>
                                  <p:childTnLst>
                                    <p:set>
                                      <p:cBhvr>
                                        <p:cTn id="65" dur="1" fill="hold">
                                          <p:stCondLst>
                                            <p:cond delay="0"/>
                                          </p:stCondLst>
                                        </p:cTn>
                                        <p:tgtEl>
                                          <p:spTgt spid="208"/>
                                        </p:tgtEl>
                                        <p:attrNameLst>
                                          <p:attrName>style.visibility</p:attrName>
                                        </p:attrNameLst>
                                      </p:cBhvr>
                                      <p:to>
                                        <p:strVal val="visible"/>
                                      </p:to>
                                    </p:set>
                                    <p:animEffect transition="in" filter="fade">
                                      <p:cBhvr>
                                        <p:cTn id="66"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366438" y="17983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Major Power Outages</a:t>
            </a:r>
            <a:endParaRPr/>
          </a:p>
        </p:txBody>
      </p:sp>
      <p:pic>
        <p:nvPicPr>
          <p:cNvPr id="220" name="Google Shape;220;p24" descr="RÃ©sultats de recherche d'images pour Â«Â 2003 blackout north americaÂ Â»"/>
          <p:cNvPicPr preferRelativeResize="0"/>
          <p:nvPr/>
        </p:nvPicPr>
        <p:blipFill rotWithShape="1">
          <a:blip r:embed="rId3">
            <a:alphaModFix/>
          </a:blip>
          <a:srcRect/>
          <a:stretch/>
        </p:blipFill>
        <p:spPr>
          <a:xfrm>
            <a:off x="768774" y="1208944"/>
            <a:ext cx="6583002" cy="4786230"/>
          </a:xfrm>
          <a:prstGeom prst="rect">
            <a:avLst/>
          </a:prstGeom>
          <a:noFill/>
          <a:ln>
            <a:noFill/>
          </a:ln>
        </p:spPr>
      </p:pic>
      <p:sp>
        <p:nvSpPr>
          <p:cNvPr id="221" name="Google Shape;221;p24"/>
          <p:cNvSpPr/>
          <p:nvPr/>
        </p:nvSpPr>
        <p:spPr>
          <a:xfrm rot="-9506122">
            <a:off x="6016831" y="3541211"/>
            <a:ext cx="2539554" cy="502095"/>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2" name="Google Shape;222;p24"/>
          <p:cNvSpPr txBox="1"/>
          <p:nvPr/>
        </p:nvSpPr>
        <p:spPr>
          <a:xfrm>
            <a:off x="8559778" y="4100717"/>
            <a:ext cx="332742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The major power outage of August 14, 2003</a:t>
            </a:r>
            <a:endParaRPr sz="1800">
              <a:solidFill>
                <a:schemeClr val="dk1"/>
              </a:solidFill>
              <a:latin typeface="Trebuchet MS"/>
              <a:ea typeface="Trebuchet MS"/>
              <a:cs typeface="Trebuchet MS"/>
              <a:sym typeface="Trebuchet MS"/>
            </a:endParaRPr>
          </a:p>
        </p:txBody>
      </p:sp>
      <p:sp>
        <p:nvSpPr>
          <p:cNvPr id="223" name="Google Shape;223;p24"/>
          <p:cNvSpPr txBox="1"/>
          <p:nvPr/>
        </p:nvSpPr>
        <p:spPr>
          <a:xfrm>
            <a:off x="695622" y="6354125"/>
            <a:ext cx="626364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u="sng">
                <a:solidFill>
                  <a:schemeClr val="hlink"/>
                </a:solidFill>
                <a:latin typeface="Trebuchet MS"/>
                <a:ea typeface="Trebuchet MS"/>
                <a:cs typeface="Trebuchet MS"/>
                <a:sym typeface="Trebuchet MS"/>
                <a:hlinkClick r:id="rId4"/>
              </a:rPr>
              <a:t>https://owlcation.com/misc/The-Great-Northeast-Blackout-of-2003</a:t>
            </a:r>
            <a:endParaRPr sz="1100">
              <a:solidFill>
                <a:srgbClr val="000000"/>
              </a:solidFill>
              <a:latin typeface="Trebuchet MS"/>
              <a:ea typeface="Trebuchet MS"/>
              <a:cs typeface="Trebuchet MS"/>
              <a:sym typeface="Trebuchet MS"/>
            </a:endParaRPr>
          </a:p>
        </p:txBody>
      </p:sp>
      <p:sp>
        <p:nvSpPr>
          <p:cNvPr id="224" name="Google Shape;224;p24"/>
          <p:cNvSpPr txBox="1">
            <a:spLocks noGrp="1"/>
          </p:cNvSpPr>
          <p:nvPr>
            <p:ph type="sldNum" idx="12"/>
          </p:nvPr>
        </p:nvSpPr>
        <p:spPr>
          <a:xfrm>
            <a:off x="11302332" y="17983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7</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par>
                                <p:cTn id="8" presetID="10"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393870" y="27127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GO Canada</a:t>
            </a:r>
            <a:endParaRPr/>
          </a:p>
        </p:txBody>
      </p:sp>
      <p:sp>
        <p:nvSpPr>
          <p:cNvPr id="230" name="Google Shape;230;p25"/>
          <p:cNvSpPr txBox="1">
            <a:spLocks noGrp="1"/>
          </p:cNvSpPr>
          <p:nvPr>
            <p:ph type="body" idx="1"/>
          </p:nvPr>
        </p:nvSpPr>
        <p:spPr>
          <a:xfrm>
            <a:off x="247566" y="1063309"/>
            <a:ext cx="8596668" cy="441394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a:t>The Canadian Geospatial Observatory (GO Canada) is an initiative of the Canadian Space Agency in collaboration with Natural Resources Canada (NRCAN) and a few Canadian universities to monitor and analyze impacts related to space weather across the country.</a:t>
            </a:r>
            <a:endParaRPr/>
          </a:p>
          <a:p>
            <a:pPr marL="342900" lvl="0" indent="-342900" algn="l" rtl="0">
              <a:spcBef>
                <a:spcPts val="1000"/>
              </a:spcBef>
              <a:spcAft>
                <a:spcPts val="0"/>
              </a:spcAft>
              <a:buSzPts val="1440"/>
              <a:buChar char="►"/>
            </a:pPr>
            <a:r>
              <a:rPr lang="en-US"/>
              <a:t>GO Canada has more than 60 ground sites, each of them using a variety of instruments to collect data and images to better understand and monitor space weather. </a:t>
            </a:r>
            <a:endParaRPr/>
          </a:p>
          <a:p>
            <a:pPr marL="342900" lvl="0" indent="-342900" algn="l" rtl="0">
              <a:spcBef>
                <a:spcPts val="1000"/>
              </a:spcBef>
              <a:spcAft>
                <a:spcPts val="0"/>
              </a:spcAft>
              <a:buSzPts val="1440"/>
              <a:buChar char="►"/>
            </a:pPr>
            <a:r>
              <a:rPr lang="en-US"/>
              <a:t>Among these instruments are magnetometers that continuously and precisely measure the magnetic field in three dimensions.</a:t>
            </a:r>
            <a:endParaRPr/>
          </a:p>
          <a:p>
            <a:pPr marL="342900" lvl="0" indent="-342900" algn="l" rtl="0">
              <a:spcBef>
                <a:spcPts val="1000"/>
              </a:spcBef>
              <a:spcAft>
                <a:spcPts val="0"/>
              </a:spcAft>
              <a:buSzPts val="1440"/>
              <a:buChar char="►"/>
            </a:pPr>
            <a:r>
              <a:rPr lang="en-US"/>
              <a:t>Solar storms result in large variations in the Earth's magnetic field and are therefore measured by these magnetometers.</a:t>
            </a: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p:txBody>
      </p:sp>
      <p:sp>
        <p:nvSpPr>
          <p:cNvPr id="231" name="Google Shape;231;p25"/>
          <p:cNvSpPr txBox="1">
            <a:spLocks noGrp="1"/>
          </p:cNvSpPr>
          <p:nvPr>
            <p:ph type="sldNum" idx="12"/>
          </p:nvPr>
        </p:nvSpPr>
        <p:spPr>
          <a:xfrm>
            <a:off x="11323352" y="17658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8</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fade">
                                      <p:cBhvr>
                                        <p:cTn id="7" dur="5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xEl>
                                              <p:pRg st="1" end="1"/>
                                            </p:txEl>
                                          </p:spTgt>
                                        </p:tgtEl>
                                        <p:attrNameLst>
                                          <p:attrName>style.visibility</p:attrName>
                                        </p:attrNameLst>
                                      </p:cBhvr>
                                      <p:to>
                                        <p:strVal val="visible"/>
                                      </p:to>
                                    </p:set>
                                    <p:animEffect transition="in" filter="fade">
                                      <p:cBhvr>
                                        <p:cTn id="12" dur="500"/>
                                        <p:tgtEl>
                                          <p:spTgt spid="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xEl>
                                              <p:pRg st="2" end="2"/>
                                            </p:txEl>
                                          </p:spTgt>
                                        </p:tgtEl>
                                        <p:attrNameLst>
                                          <p:attrName>style.visibility</p:attrName>
                                        </p:attrNameLst>
                                      </p:cBhvr>
                                      <p:to>
                                        <p:strVal val="visible"/>
                                      </p:to>
                                    </p:set>
                                    <p:animEffect transition="in" filter="fade">
                                      <p:cBhvr>
                                        <p:cTn id="17" dur="500"/>
                                        <p:tgtEl>
                                          <p:spTgt spid="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
                                            <p:txEl>
                                              <p:pRg st="3" end="3"/>
                                            </p:txEl>
                                          </p:spTgt>
                                        </p:tgtEl>
                                        <p:attrNameLst>
                                          <p:attrName>style.visibility</p:attrName>
                                        </p:attrNameLst>
                                      </p:cBhvr>
                                      <p:to>
                                        <p:strVal val="visible"/>
                                      </p:to>
                                    </p:set>
                                    <p:animEffect transition="in" filter="fade">
                                      <p:cBhvr>
                                        <p:cTn id="22" dur="500"/>
                                        <p:tgtEl>
                                          <p:spTgt spid="2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253604" y="420414"/>
            <a:ext cx="944412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Problems with the Magnetometer Network</a:t>
            </a:r>
            <a:endParaRPr/>
          </a:p>
        </p:txBody>
      </p:sp>
      <p:sp>
        <p:nvSpPr>
          <p:cNvPr id="237" name="Google Shape;237;p26"/>
          <p:cNvSpPr txBox="1">
            <a:spLocks noGrp="1"/>
          </p:cNvSpPr>
          <p:nvPr>
            <p:ph type="body" idx="1"/>
          </p:nvPr>
        </p:nvSpPr>
        <p:spPr>
          <a:xfrm>
            <a:off x="551210" y="1824258"/>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240"/>
              <a:buChar char="►"/>
            </a:pPr>
            <a:r>
              <a:rPr lang="en-US" sz="2800"/>
              <a:t>There are 2 main problems with the use of these magnetometers:</a:t>
            </a:r>
            <a:endParaRPr/>
          </a:p>
          <a:p>
            <a:pPr marL="742950" lvl="1" indent="-285750" algn="l" rtl="0">
              <a:spcBef>
                <a:spcPts val="1000"/>
              </a:spcBef>
              <a:spcAft>
                <a:spcPts val="0"/>
              </a:spcAft>
              <a:buSzPts val="1760"/>
              <a:buChar char="►"/>
            </a:pPr>
            <a:r>
              <a:rPr lang="en-US" sz="2200"/>
              <a:t>The false geomagnetic fluctuations</a:t>
            </a:r>
            <a:endParaRPr/>
          </a:p>
          <a:p>
            <a:pPr marL="742950" lvl="1" indent="-285750" algn="l" rtl="0">
              <a:spcBef>
                <a:spcPts val="1000"/>
              </a:spcBef>
              <a:spcAft>
                <a:spcPts val="0"/>
              </a:spcAft>
              <a:buSzPts val="1760"/>
              <a:buChar char="►"/>
            </a:pPr>
            <a:r>
              <a:rPr lang="en-US" sz="2200"/>
              <a:t>The low density of measuring instruments.</a:t>
            </a:r>
            <a:endParaRPr sz="2200"/>
          </a:p>
          <a:p>
            <a:pPr marL="342900" lvl="0" indent="-220980" algn="l" rtl="0">
              <a:spcBef>
                <a:spcPts val="1000"/>
              </a:spcBef>
              <a:spcAft>
                <a:spcPts val="0"/>
              </a:spcAft>
              <a:buSzPts val="1920"/>
              <a:buNone/>
            </a:pPr>
            <a:endParaRPr sz="2400"/>
          </a:p>
          <a:p>
            <a:pPr marL="342900" lvl="0" indent="-342900" algn="l" rtl="0">
              <a:spcBef>
                <a:spcPts val="1000"/>
              </a:spcBef>
              <a:spcAft>
                <a:spcPts val="0"/>
              </a:spcAft>
              <a:buSzPts val="1920"/>
              <a:buChar char="►"/>
            </a:pPr>
            <a:r>
              <a:rPr lang="en-US" sz="2400"/>
              <a:t>The two challenge propositions are derived from these issues</a:t>
            </a:r>
            <a:endParaRPr sz="2400"/>
          </a:p>
        </p:txBody>
      </p:sp>
      <p:sp>
        <p:nvSpPr>
          <p:cNvPr id="238" name="Google Shape;238;p26"/>
          <p:cNvSpPr txBox="1">
            <a:spLocks noGrp="1"/>
          </p:cNvSpPr>
          <p:nvPr>
            <p:ph type="sldNum" idx="12"/>
          </p:nvPr>
        </p:nvSpPr>
        <p:spPr>
          <a:xfrm>
            <a:off x="11312843" y="23785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9</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4" end="4"/>
                                            </p:txEl>
                                          </p:spTgt>
                                        </p:tgtEl>
                                        <p:attrNameLst>
                                          <p:attrName>style.visibility</p:attrName>
                                        </p:attrNameLst>
                                      </p:cBhvr>
                                      <p:to>
                                        <p:strVal val="visible"/>
                                      </p:to>
                                    </p:set>
                                    <p:animEffect transition="in" filter="fade">
                                      <p:cBhvr>
                                        <p:cTn id="22"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1085</Words>
  <Application>Microsoft Office PowerPoint</Application>
  <PresentationFormat>Grand écran</PresentationFormat>
  <Paragraphs>123</Paragraphs>
  <Slides>18</Slides>
  <Notes>18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Noto Sans Symbols</vt:lpstr>
      <vt:lpstr>Trebuchet MS</vt:lpstr>
      <vt:lpstr>Facet</vt:lpstr>
      <vt:lpstr>GO Canada – Geomagnetic Data Integration</vt:lpstr>
      <vt:lpstr>Workshop Plan</vt:lpstr>
      <vt:lpstr> </vt:lpstr>
      <vt:lpstr> </vt:lpstr>
      <vt:lpstr>Context</vt:lpstr>
      <vt:lpstr>Why Monitor Geomagnetism? </vt:lpstr>
      <vt:lpstr>Major Power Outages</vt:lpstr>
      <vt:lpstr>GO Canada</vt:lpstr>
      <vt:lpstr>Problems with the Magnetometer Network</vt:lpstr>
      <vt:lpstr>False geomagnetic fluctuations</vt:lpstr>
      <vt:lpstr>Low density of measuring instruments</vt:lpstr>
      <vt:lpstr>Challenge Proposition #1 : Identify parasitic magnetic fields</vt:lpstr>
      <vt:lpstr>Dataset - Proposition #1</vt:lpstr>
      <vt:lpstr>Challenge Proposition #2: Mapping the variation of the Earth's magnetic field</vt:lpstr>
      <vt:lpstr>Challenge</vt:lpstr>
      <vt:lpstr>Dataset- Proposition #2</vt:lpstr>
      <vt:lpstr>Questions</vt:lpstr>
      <vt:lpstr>Thank you and Good Luck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Canada – Geomagnetic Data Integration</dc:title>
  <cp:lastModifiedBy>Thomas Lacasse</cp:lastModifiedBy>
  <cp:revision>3</cp:revision>
  <dcterms:modified xsi:type="dcterms:W3CDTF">2019-08-22T11:55:23Z</dcterms:modified>
</cp:coreProperties>
</file>